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96" r:id="rId2"/>
    <p:sldId id="325" r:id="rId3"/>
    <p:sldId id="439" r:id="rId4"/>
    <p:sldId id="440" r:id="rId5"/>
    <p:sldId id="453" r:id="rId6"/>
    <p:sldId id="454" r:id="rId7"/>
    <p:sldId id="455" r:id="rId8"/>
    <p:sldId id="456" r:id="rId9"/>
    <p:sldId id="457" r:id="rId10"/>
    <p:sldId id="458" r:id="rId11"/>
    <p:sldId id="459" r:id="rId12"/>
    <p:sldId id="460" r:id="rId13"/>
    <p:sldId id="461" r:id="rId14"/>
    <p:sldId id="462" r:id="rId15"/>
    <p:sldId id="463" r:id="rId16"/>
    <p:sldId id="464" r:id="rId17"/>
    <p:sldId id="465" r:id="rId18"/>
    <p:sldId id="466" r:id="rId19"/>
    <p:sldId id="441" r:id="rId20"/>
    <p:sldId id="467" r:id="rId21"/>
    <p:sldId id="468" r:id="rId22"/>
    <p:sldId id="469" r:id="rId23"/>
    <p:sldId id="470" r:id="rId24"/>
    <p:sldId id="471" r:id="rId25"/>
    <p:sldId id="472" r:id="rId26"/>
    <p:sldId id="473" r:id="rId27"/>
    <p:sldId id="474" r:id="rId28"/>
    <p:sldId id="475" r:id="rId29"/>
    <p:sldId id="476" r:id="rId30"/>
    <p:sldId id="477" r:id="rId31"/>
    <p:sldId id="478" r:id="rId32"/>
    <p:sldId id="479" r:id="rId33"/>
  </p:sldIdLst>
  <p:sldSz cx="9906000" cy="6858000" type="A4"/>
  <p:notesSz cx="6797675" cy="9874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3300"/>
    <a:srgbClr val="FF9900"/>
    <a:srgbClr val="FFFF66"/>
    <a:srgbClr val="CCCC00"/>
    <a:srgbClr val="DDDDDD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28" autoAdjust="0"/>
    <p:restoredTop sz="86423" autoAdjust="0"/>
  </p:normalViewPr>
  <p:slideViewPr>
    <p:cSldViewPr snapToGrid="0">
      <p:cViewPr varScale="1">
        <p:scale>
          <a:sx n="122" d="100"/>
          <a:sy n="122" d="100"/>
        </p:scale>
        <p:origin x="-1512" y="-84"/>
      </p:cViewPr>
      <p:guideLst>
        <p:guide orient="horz" pos="859"/>
        <p:guide orient="horz" pos="4067"/>
        <p:guide pos="6181"/>
        <p:guide pos="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2754" y="-102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341" cy="4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t" anchorCtr="0" compatLnSpc="1">
            <a:prstTxWarp prst="textNoShape">
              <a:avLst/>
            </a:prstTxWarp>
          </a:bodyPr>
          <a:lstStyle>
            <a:lvl1pPr defTabSz="915988" eaLnBrk="1" latinLnBrk="1" hangingPunct="1">
              <a:defRPr kumimoji="1"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335" y="0"/>
            <a:ext cx="2945340" cy="4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t" anchorCtr="0" compatLnSpc="1">
            <a:prstTxWarp prst="textNoShape">
              <a:avLst/>
            </a:prstTxWarp>
          </a:bodyPr>
          <a:lstStyle>
            <a:lvl1pPr algn="r" defTabSz="915988" eaLnBrk="1" latinLnBrk="1" hangingPunct="1">
              <a:defRPr kumimoji="1"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81564"/>
            <a:ext cx="2945341" cy="4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b" anchorCtr="0" compatLnSpc="1">
            <a:prstTxWarp prst="textNoShape">
              <a:avLst/>
            </a:prstTxWarp>
          </a:bodyPr>
          <a:lstStyle>
            <a:lvl1pPr defTabSz="915988" eaLnBrk="1" latinLnBrk="1" hangingPunct="1">
              <a:defRPr kumimoji="1"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335" y="9381564"/>
            <a:ext cx="2945340" cy="4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b" anchorCtr="0" compatLnSpc="1">
            <a:prstTxWarp prst="textNoShape">
              <a:avLst/>
            </a:prstTxWarp>
          </a:bodyPr>
          <a:lstStyle>
            <a:lvl1pPr algn="r" defTabSz="915988" eaLnBrk="1" latinLnBrk="1" hangingPunct="1">
              <a:defRPr kumimoji="1">
                <a:latin typeface="Times New Roman" pitchFamily="18" charset="0"/>
                <a:ea typeface="굴림" pitchFamily="50" charset="-127"/>
              </a:defRPr>
            </a:lvl1pPr>
          </a:lstStyle>
          <a:p>
            <a:fld id="{197E8644-794F-43C9-82E1-0AE6DE1D6830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10907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341" cy="4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t" anchorCtr="0" compatLnSpc="1">
            <a:prstTxWarp prst="textNoShape">
              <a:avLst/>
            </a:prstTxWarp>
          </a:bodyPr>
          <a:lstStyle>
            <a:lvl1pPr defTabSz="915988" eaLnBrk="1" latinLnBrk="1" hangingPunct="1">
              <a:defRPr kumimoji="1"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ko-KR" altLang="ko-K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335" y="0"/>
            <a:ext cx="2945340" cy="4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t" anchorCtr="0" compatLnSpc="1">
            <a:prstTxWarp prst="textNoShape">
              <a:avLst/>
            </a:prstTxWarp>
          </a:bodyPr>
          <a:lstStyle>
            <a:lvl1pPr algn="r" defTabSz="915988" eaLnBrk="1" latinLnBrk="1" hangingPunct="1">
              <a:defRPr kumimoji="1"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ko-KR" altLang="ko-K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3900" y="741363"/>
            <a:ext cx="5348288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403" y="4689993"/>
            <a:ext cx="4986871" cy="4443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ko-KR" smtClean="0"/>
              <a:t>마스터 문자열 유형 편집</a:t>
            </a:r>
          </a:p>
          <a:p>
            <a:pPr lvl="1"/>
            <a:r>
              <a:rPr lang="ko-KR" altLang="ko-KR" smtClean="0"/>
              <a:t>둘째 수준</a:t>
            </a:r>
          </a:p>
          <a:p>
            <a:pPr lvl="2"/>
            <a:r>
              <a:rPr lang="ko-KR" altLang="ko-KR" smtClean="0"/>
              <a:t>셋째 수준</a:t>
            </a:r>
          </a:p>
          <a:p>
            <a:pPr lvl="3"/>
            <a:r>
              <a:rPr lang="ko-KR" altLang="ko-KR" smtClean="0"/>
              <a:t>넷째 수준</a:t>
            </a:r>
          </a:p>
          <a:p>
            <a:pPr lvl="4"/>
            <a:r>
              <a:rPr lang="ko-KR" altLang="ko-KR" smtClean="0"/>
              <a:t>다섯째 수준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81564"/>
            <a:ext cx="2945341" cy="4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b" anchorCtr="0" compatLnSpc="1">
            <a:prstTxWarp prst="textNoShape">
              <a:avLst/>
            </a:prstTxWarp>
          </a:bodyPr>
          <a:lstStyle>
            <a:lvl1pPr defTabSz="915988" eaLnBrk="1" latinLnBrk="1" hangingPunct="1">
              <a:defRPr kumimoji="1"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ko-KR" altLang="ko-K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335" y="9381564"/>
            <a:ext cx="2945340" cy="4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b" anchorCtr="0" compatLnSpc="1">
            <a:prstTxWarp prst="textNoShape">
              <a:avLst/>
            </a:prstTxWarp>
          </a:bodyPr>
          <a:lstStyle>
            <a:lvl1pPr algn="r" defTabSz="915988" eaLnBrk="1" latinLnBrk="1" hangingPunct="1">
              <a:defRPr kumimoji="1">
                <a:latin typeface="Times New Roman" pitchFamily="18" charset="0"/>
                <a:ea typeface="굴림" pitchFamily="50" charset="-127"/>
              </a:defRPr>
            </a:lvl1pPr>
          </a:lstStyle>
          <a:p>
            <a:fld id="{AE0B476A-1D2F-444E-8DB0-10266CDC2C11}" type="slidenum">
              <a:rPr lang="ko-KR" altLang="ko-KR"/>
              <a:pPr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3758759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B476A-1D2F-444E-8DB0-10266CDC2C11}" type="slidenum">
              <a:rPr lang="ko-KR" altLang="ko-KR" smtClean="0"/>
              <a:pPr/>
              <a:t>1</a:t>
            </a:fld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3" name="Rectangle 17"/>
          <p:cNvSpPr>
            <a:spLocks noChangeArrowheads="1"/>
          </p:cNvSpPr>
          <p:nvPr userDrawn="1"/>
        </p:nvSpPr>
        <p:spPr bwMode="auto">
          <a:xfrm>
            <a:off x="247613" y="228298"/>
            <a:ext cx="9410775" cy="632429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7325" tIns="43663" rIns="87325" bIns="43663" anchor="ctr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Rectangle 279"/>
          <p:cNvSpPr>
            <a:spLocks noChangeArrowheads="1"/>
          </p:cNvSpPr>
          <p:nvPr userDrawn="1"/>
        </p:nvSpPr>
        <p:spPr bwMode="auto">
          <a:xfrm>
            <a:off x="2309833" y="209550"/>
            <a:ext cx="1022400" cy="293688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대상공정명</a:t>
            </a:r>
          </a:p>
        </p:txBody>
      </p:sp>
      <p:sp>
        <p:nvSpPr>
          <p:cNvPr id="1304" name="Rectangle 280"/>
          <p:cNvSpPr>
            <a:spLocks noChangeArrowheads="1"/>
          </p:cNvSpPr>
          <p:nvPr userDrawn="1"/>
        </p:nvSpPr>
        <p:spPr bwMode="auto">
          <a:xfrm>
            <a:off x="2309833" y="503238"/>
            <a:ext cx="1022400" cy="3921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테스트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05" name="Rectangle 281"/>
          <p:cNvSpPr>
            <a:spLocks noChangeArrowheads="1"/>
          </p:cNvSpPr>
          <p:nvPr userDrawn="1"/>
        </p:nvSpPr>
        <p:spPr bwMode="auto">
          <a:xfrm>
            <a:off x="3337985" y="209550"/>
            <a:ext cx="1022400" cy="293688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시스템명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06" name="Rectangle 282"/>
          <p:cNvSpPr>
            <a:spLocks noChangeArrowheads="1"/>
          </p:cNvSpPr>
          <p:nvPr userDrawn="1"/>
        </p:nvSpPr>
        <p:spPr bwMode="auto">
          <a:xfrm>
            <a:off x="3337985" y="503238"/>
            <a:ext cx="1022400" cy="3921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롯데리아</a:t>
            </a:r>
            <a:endParaRPr lang="en-US" altLang="ko-KR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07" name="Rectangle 283"/>
          <p:cNvSpPr>
            <a:spLocks noChangeArrowheads="1"/>
          </p:cNvSpPr>
          <p:nvPr userDrawn="1"/>
        </p:nvSpPr>
        <p:spPr bwMode="auto">
          <a:xfrm>
            <a:off x="4366138" y="209550"/>
            <a:ext cx="1022400" cy="293688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 단위업무명</a:t>
            </a:r>
          </a:p>
        </p:txBody>
      </p:sp>
      <p:sp>
        <p:nvSpPr>
          <p:cNvPr id="1308" name="Rectangle 284"/>
          <p:cNvSpPr>
            <a:spLocks noChangeArrowheads="1"/>
          </p:cNvSpPr>
          <p:nvPr userDrawn="1"/>
        </p:nvSpPr>
        <p:spPr bwMode="auto">
          <a:xfrm>
            <a:off x="4366138" y="503238"/>
            <a:ext cx="1022400" cy="3921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나뚜루</a:t>
            </a:r>
            <a:endParaRPr lang="en-US" altLang="ko-KR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11" name="Rectangle 287"/>
          <p:cNvSpPr>
            <a:spLocks noChangeArrowheads="1"/>
          </p:cNvSpPr>
          <p:nvPr userDrawn="1"/>
        </p:nvSpPr>
        <p:spPr bwMode="auto">
          <a:xfrm>
            <a:off x="6655313" y="209550"/>
            <a:ext cx="658800" cy="685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12" name="Rectangle 288"/>
          <p:cNvSpPr>
            <a:spLocks noChangeArrowheads="1"/>
          </p:cNvSpPr>
          <p:nvPr userDrawn="1"/>
        </p:nvSpPr>
        <p:spPr bwMode="auto">
          <a:xfrm>
            <a:off x="7312977" y="209550"/>
            <a:ext cx="232870" cy="685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작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성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일</a:t>
            </a:r>
          </a:p>
        </p:txBody>
      </p:sp>
      <p:sp>
        <p:nvSpPr>
          <p:cNvPr id="1313" name="Rectangle 289"/>
          <p:cNvSpPr>
            <a:spLocks noChangeArrowheads="1"/>
          </p:cNvSpPr>
          <p:nvPr userDrawn="1"/>
        </p:nvSpPr>
        <p:spPr bwMode="auto">
          <a:xfrm>
            <a:off x="7545845" y="209550"/>
            <a:ext cx="658800" cy="685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12.4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14" name="Rectangle 290"/>
          <p:cNvSpPr>
            <a:spLocks noChangeArrowheads="1"/>
          </p:cNvSpPr>
          <p:nvPr userDrawn="1"/>
        </p:nvSpPr>
        <p:spPr bwMode="auto">
          <a:xfrm>
            <a:off x="8203509" y="209550"/>
            <a:ext cx="232870" cy="685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작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성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자</a:t>
            </a:r>
          </a:p>
        </p:txBody>
      </p:sp>
      <p:sp>
        <p:nvSpPr>
          <p:cNvPr id="1315" name="Rectangle 291"/>
          <p:cNvSpPr>
            <a:spLocks noChangeArrowheads="1"/>
          </p:cNvSpPr>
          <p:nvPr userDrawn="1"/>
        </p:nvSpPr>
        <p:spPr bwMode="auto">
          <a:xfrm>
            <a:off x="8436379" y="209550"/>
            <a:ext cx="659996" cy="685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>
                <a:latin typeface="맑은 고딕" pitchFamily="50" charset="-127"/>
                <a:ea typeface="맑은 고딕" pitchFamily="50" charset="-127"/>
              </a:rPr>
              <a:t>LDCC</a:t>
            </a:r>
          </a:p>
        </p:txBody>
      </p:sp>
      <p:grpSp>
        <p:nvGrpSpPr>
          <p:cNvPr id="28" name="그룹 27"/>
          <p:cNvGrpSpPr/>
          <p:nvPr userDrawn="1"/>
        </p:nvGrpSpPr>
        <p:grpSpPr>
          <a:xfrm>
            <a:off x="9096375" y="209550"/>
            <a:ext cx="663575" cy="685800"/>
            <a:chOff x="8626037" y="209550"/>
            <a:chExt cx="543363" cy="685800"/>
          </a:xfrm>
        </p:grpSpPr>
        <p:sp>
          <p:nvSpPr>
            <p:cNvPr id="1316" name="Rectangle 292"/>
            <p:cNvSpPr>
              <a:spLocks noChangeArrowheads="1"/>
            </p:cNvSpPr>
            <p:nvPr userDrawn="1"/>
          </p:nvSpPr>
          <p:spPr bwMode="auto">
            <a:xfrm>
              <a:off x="8626037" y="209550"/>
              <a:ext cx="543363" cy="6858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fld id="{885BE064-8BFB-46BE-849B-5B5DB9139445}" type="slidenum">
                <a:rPr lang="ko-KR" altLang="en-US" smtClean="0">
                  <a:latin typeface="맑은 고딕" pitchFamily="50" charset="-127"/>
                  <a:ea typeface="맑은 고딕" pitchFamily="50" charset="-127"/>
                </a:rPr>
                <a:pPr algn="ctr"/>
                <a:t>‹#›</a:t>
              </a:fld>
              <a:r>
                <a:rPr lang="ko-KR" altLang="en-US" dirty="0" smtClean="0">
                  <a:latin typeface="맑은 고딕" pitchFamily="50" charset="-127"/>
                  <a:ea typeface="맑은 고딕" pitchFamily="50" charset="-127"/>
                </a:rPr>
                <a:t>    </a:t>
              </a:r>
              <a:endParaRPr lang="ko-KR" altLang="en-US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dirty="0"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ko-KR" altLang="en-US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dirty="0" smtClean="0">
                  <a:latin typeface="맑은 고딕" pitchFamily="50" charset="-127"/>
                  <a:ea typeface="맑은 고딕" pitchFamily="50" charset="-127"/>
                </a:rPr>
                <a:t>12</a:t>
              </a:r>
              <a:endParaRPr lang="en-US" altLang="ko-KR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17" name="Line 293"/>
            <p:cNvSpPr>
              <a:spLocks noChangeShapeType="1"/>
            </p:cNvSpPr>
            <p:nvPr userDrawn="1"/>
          </p:nvSpPr>
          <p:spPr bwMode="auto">
            <a:xfrm flipH="1">
              <a:off x="8626037" y="209550"/>
              <a:ext cx="543363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302" name="Rectangle 278"/>
          <p:cNvSpPr>
            <a:spLocks noChangeArrowheads="1"/>
          </p:cNvSpPr>
          <p:nvPr userDrawn="1"/>
        </p:nvSpPr>
        <p:spPr bwMode="auto">
          <a:xfrm>
            <a:off x="155575" y="209550"/>
            <a:ext cx="2137626" cy="698500"/>
          </a:xfrm>
          <a:prstGeom prst="rect">
            <a:avLst/>
          </a:prstGeom>
          <a:solidFill>
            <a:srgbClr val="EAEAEA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통합테스트 시나리오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4" name="그림 23" descr="ria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57150" y="6594576"/>
            <a:ext cx="900000" cy="205481"/>
          </a:xfrm>
          <a:prstGeom prst="rect">
            <a:avLst/>
          </a:prstGeom>
        </p:spPr>
      </p:pic>
      <p:sp>
        <p:nvSpPr>
          <p:cNvPr id="1310" name="Rectangle 286"/>
          <p:cNvSpPr>
            <a:spLocks noChangeArrowheads="1"/>
          </p:cNvSpPr>
          <p:nvPr userDrawn="1"/>
        </p:nvSpPr>
        <p:spPr bwMode="auto">
          <a:xfrm>
            <a:off x="6422444" y="209550"/>
            <a:ext cx="232870" cy="685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승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인</a:t>
            </a:r>
          </a:p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인</a:t>
            </a:r>
          </a:p>
        </p:txBody>
      </p:sp>
      <p:pic>
        <p:nvPicPr>
          <p:cNvPr id="25" name="그림 1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091613" y="6642100"/>
            <a:ext cx="722312" cy="11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그림 26" descr="natuur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1000125" y="6571689"/>
            <a:ext cx="476250" cy="257736"/>
          </a:xfrm>
          <a:prstGeom prst="rect">
            <a:avLst/>
          </a:prstGeom>
        </p:spPr>
      </p:pic>
      <p:sp>
        <p:nvSpPr>
          <p:cNvPr id="29" name="Rectangle 283"/>
          <p:cNvSpPr>
            <a:spLocks noChangeArrowheads="1"/>
          </p:cNvSpPr>
          <p:nvPr userDrawn="1"/>
        </p:nvSpPr>
        <p:spPr bwMode="auto">
          <a:xfrm>
            <a:off x="5394838" y="209550"/>
            <a:ext cx="1022400" cy="293688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소단위업무명</a:t>
            </a: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284"/>
          <p:cNvSpPr>
            <a:spLocks noChangeArrowheads="1"/>
          </p:cNvSpPr>
          <p:nvPr userDrawn="1"/>
        </p:nvSpPr>
        <p:spPr bwMode="auto">
          <a:xfrm>
            <a:off x="5394838" y="503238"/>
            <a:ext cx="1022400" cy="3921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ko-KR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325"/>
          <p:cNvSpPr>
            <a:spLocks noChangeArrowheads="1"/>
          </p:cNvSpPr>
          <p:nvPr userDrawn="1"/>
        </p:nvSpPr>
        <p:spPr bwMode="gray">
          <a:xfrm>
            <a:off x="4771089" y="6623099"/>
            <a:ext cx="357470" cy="15388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1003300">
              <a:defRPr/>
            </a:pPr>
            <a:r>
              <a:rPr lang="en-GB" altLang="ko-KR" sz="100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fld id="{F0C7E218-DD3B-4DF2-91F3-4FE541E6D230}" type="slidenum">
              <a:rPr lang="en-GB" altLang="ko-KR" sz="10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pPr algn="ctr" defTabSz="1003300">
                <a:defRPr/>
              </a:pPr>
              <a:t>‹#›</a:t>
            </a:fld>
            <a:r>
              <a:rPr lang="en-GB" altLang="ko-KR" sz="100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-</a:t>
            </a:r>
          </a:p>
        </p:txBody>
      </p:sp>
      <p:sp>
        <p:nvSpPr>
          <p:cNvPr id="26" name="Line 326"/>
          <p:cNvSpPr>
            <a:spLocks noChangeShapeType="1"/>
          </p:cNvSpPr>
          <p:nvPr userDrawn="1"/>
        </p:nvSpPr>
        <p:spPr bwMode="auto">
          <a:xfrm flipV="1">
            <a:off x="0" y="6524625"/>
            <a:ext cx="990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natuu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250" y="676245"/>
            <a:ext cx="1410321" cy="763232"/>
          </a:xfrm>
          <a:prstGeom prst="rect">
            <a:avLst/>
          </a:prstGeom>
        </p:spPr>
      </p:pic>
      <p:pic>
        <p:nvPicPr>
          <p:cNvPr id="16" name="그림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0962" y="5603875"/>
            <a:ext cx="211877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그림 17" descr="RiaBa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906000" cy="476251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58802" y="2397687"/>
            <a:ext cx="9399548" cy="124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27" tIns="47864" rIns="95727" bIns="47864" anchor="ctr">
            <a:spAutoFit/>
          </a:bodyPr>
          <a:lstStyle/>
          <a:p>
            <a:pPr algn="ctr" defTabSz="957153">
              <a:lnSpc>
                <a:spcPct val="80000"/>
              </a:lnSpc>
              <a:spcBef>
                <a:spcPct val="50000"/>
              </a:spcBef>
            </a:pPr>
            <a:r>
              <a:rPr lang="ko-KR" altLang="en-US" sz="4800" b="1" dirty="0" smtClean="0">
                <a:latin typeface="맑은 고딕" pitchFamily="50" charset="-127"/>
                <a:ea typeface="맑은 고딕" pitchFamily="50" charset="-127"/>
              </a:rPr>
              <a:t>통합 테스트 시나리오</a:t>
            </a:r>
            <a:endParaRPr lang="en-US" altLang="ko-KR" sz="5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7153">
              <a:lnSpc>
                <a:spcPct val="80000"/>
              </a:lnSpc>
              <a:spcBef>
                <a:spcPct val="50000"/>
              </a:spcBef>
            </a:pP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본</a:t>
            </a: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시스템</a:t>
            </a: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5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7528" name="Group 1160"/>
          <p:cNvGraphicFramePr>
            <a:graphicFrameLocks noGrp="1"/>
          </p:cNvGraphicFramePr>
          <p:nvPr/>
        </p:nvGraphicFramePr>
        <p:xfrm>
          <a:off x="136525" y="1358900"/>
          <a:ext cx="9629999" cy="5091960"/>
        </p:xfrm>
        <a:graphic>
          <a:graphicData uri="http://schemas.openxmlformats.org/drawingml/2006/table">
            <a:tbl>
              <a:tblPr/>
              <a:tblGrid>
                <a:gridCol w="395928"/>
                <a:gridCol w="841348"/>
                <a:gridCol w="841347"/>
                <a:gridCol w="842944"/>
                <a:gridCol w="6708432"/>
              </a:tblGrid>
              <a:tr h="207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작성일자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변경요청자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2012.04.25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안도성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7522" name="Rectangle 1154"/>
          <p:cNvSpPr>
            <a:spLocks noChangeArrowheads="1"/>
          </p:cNvSpPr>
          <p:nvPr/>
        </p:nvSpPr>
        <p:spPr bwMode="auto">
          <a:xfrm>
            <a:off x="165100" y="981075"/>
            <a:ext cx="1244600" cy="292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0000" tIns="46800" rIns="90000" bIns="46800" anchor="ctr"/>
          <a:lstStyle/>
          <a:p>
            <a:pPr algn="ctr"/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작성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내역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31950" y="1558862"/>
            <a:ext cx="5395913" cy="87312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l"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배송 신청 및 발주 자재 입고 등록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마감 체크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수불 체크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61938" y="1558862"/>
            <a:ext cx="1374775" cy="8731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개요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명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102475" y="1558862"/>
            <a:ext cx="1154113" cy="8731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</a:t>
            </a:r>
          </a:p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오너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255000" y="1558862"/>
            <a:ext cx="1365250" cy="87312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OOO</a:t>
            </a:r>
          </a:p>
        </p:txBody>
      </p:sp>
      <p:sp>
        <p:nvSpPr>
          <p:cNvPr id="12" name="Rectangle 93"/>
          <p:cNvSpPr>
            <a:spLocks noChangeArrowheads="1"/>
          </p:cNvSpPr>
          <p:nvPr/>
        </p:nvSpPr>
        <p:spPr bwMode="auto">
          <a:xfrm>
            <a:off x="261938" y="2497074"/>
            <a:ext cx="6761162" cy="300038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주요 점검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  <a:cs typeface="Arial" charset="0"/>
              </a:rPr>
              <a:t>Point</a:t>
            </a:r>
          </a:p>
        </p:txBody>
      </p:sp>
      <p:sp>
        <p:nvSpPr>
          <p:cNvPr id="13" name="Rectangle 94"/>
          <p:cNvSpPr>
            <a:spLocks noChangeArrowheads="1"/>
          </p:cNvSpPr>
          <p:nvPr/>
        </p:nvSpPr>
        <p:spPr bwMode="auto">
          <a:xfrm>
            <a:off x="261938" y="2785999"/>
            <a:ext cx="6761162" cy="114617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126000" tIns="82800" rIns="126000" bIns="46800"/>
          <a:lstStyle/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배송 마감체크 및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신청량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입력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점검</a:t>
            </a: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입고 마감체크 및 입고 데이터 입력 점검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월마감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체크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일 실재고 데이터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입출고 재고 데이터 점검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제품 교환권 데이터 및 수불마감체크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95"/>
          <p:cNvSpPr>
            <a:spLocks noChangeArrowheads="1"/>
          </p:cNvSpPr>
          <p:nvPr/>
        </p:nvSpPr>
        <p:spPr bwMode="auto">
          <a:xfrm>
            <a:off x="261938" y="3970274"/>
            <a:ext cx="6761162" cy="3016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세부 시나리오</a:t>
            </a:r>
          </a:p>
        </p:txBody>
      </p:sp>
      <p:sp>
        <p:nvSpPr>
          <p:cNvPr id="15" name="Rectangle 96"/>
          <p:cNvSpPr>
            <a:spLocks noChangeArrowheads="1"/>
          </p:cNvSpPr>
          <p:nvPr/>
        </p:nvSpPr>
        <p:spPr bwMode="auto">
          <a:xfrm>
            <a:off x="261938" y="4295957"/>
            <a:ext cx="6761162" cy="2119312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126000" tIns="46800" rIns="126000" bIns="46800"/>
          <a:lstStyle/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asal101f0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점포별 매출실적</a:t>
            </a: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asal201f0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제품별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FLAVOR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현황</a:t>
            </a: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asal501f0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월별매출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asal601f0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객층별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실적조회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asal701f0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시간대별 실적조회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asal702f0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시간대별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객층별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실적현황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15000"/>
              </a:spcBef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  asal703f0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시간대별 제품판매 실적현황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asal706f0,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시간대별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전주대비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]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asal801f0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별 매출현황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asal802f0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SV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점포 출퇴근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현황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asal803f0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실시간 매출현황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(SV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</a:t>
            </a:r>
          </a:p>
          <a:p>
            <a:pPr>
              <a:spcBef>
                <a:spcPct val="15000"/>
              </a:spcBef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asal804f0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실시간 매출현황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지역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asal901f0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제품교환권 회수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현황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asal902f0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제품 교환권 판매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현황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asalb01f0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재활용품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asalc01f0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점포메뉴키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등록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점포일괄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49"/>
          <p:cNvSpPr>
            <a:spLocks noChangeArrowheads="1"/>
          </p:cNvSpPr>
          <p:nvPr/>
        </p:nvSpPr>
        <p:spPr bwMode="auto">
          <a:xfrm>
            <a:off x="7113588" y="2497074"/>
            <a:ext cx="2506662" cy="300038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해당 사업부</a:t>
            </a:r>
          </a:p>
        </p:txBody>
      </p:sp>
      <p:sp>
        <p:nvSpPr>
          <p:cNvPr id="17" name="Rectangle 151"/>
          <p:cNvSpPr>
            <a:spLocks noChangeArrowheads="1"/>
          </p:cNvSpPr>
          <p:nvPr/>
        </p:nvSpPr>
        <p:spPr bwMode="auto">
          <a:xfrm>
            <a:off x="7113588" y="3970274"/>
            <a:ext cx="2506662" cy="3016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연관 파트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&amp; </a:t>
            </a: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시스템</a:t>
            </a:r>
          </a:p>
        </p:txBody>
      </p:sp>
      <p:sp>
        <p:nvSpPr>
          <p:cNvPr id="18" name="Rectangle 154"/>
          <p:cNvSpPr>
            <a:spLocks noChangeArrowheads="1"/>
          </p:cNvSpPr>
          <p:nvPr/>
        </p:nvSpPr>
        <p:spPr bwMode="auto">
          <a:xfrm>
            <a:off x="7113588" y="280187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나뚜루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Rectangle 155"/>
          <p:cNvSpPr>
            <a:spLocks noChangeArrowheads="1"/>
          </p:cNvSpPr>
          <p:nvPr/>
        </p:nvSpPr>
        <p:spPr bwMode="auto">
          <a:xfrm>
            <a:off x="7113588" y="306857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커피 사업부</a:t>
            </a:r>
          </a:p>
        </p:txBody>
      </p:sp>
      <p:sp>
        <p:nvSpPr>
          <p:cNvPr id="20" name="Rectangle 156"/>
          <p:cNvSpPr>
            <a:spLocks noChangeArrowheads="1"/>
          </p:cNvSpPr>
          <p:nvPr/>
        </p:nvSpPr>
        <p:spPr bwMode="auto">
          <a:xfrm>
            <a:off x="7113588" y="333368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en-US" altLang="ko-KR" sz="1000" b="1">
                <a:latin typeface="맑은 고딕" pitchFamily="50" charset="-127"/>
                <a:ea typeface="맑은 고딕" pitchFamily="50" charset="-127"/>
              </a:rPr>
              <a:t>TGIF </a:t>
            </a:r>
            <a:r>
              <a:rPr lang="ko-KR" altLang="en-US" sz="1000" b="1">
                <a:latin typeface="맑은 고딕" pitchFamily="50" charset="-127"/>
                <a:ea typeface="맑은 고딕" pitchFamily="50" charset="-127"/>
              </a:rPr>
              <a:t>사업부</a:t>
            </a:r>
          </a:p>
        </p:txBody>
      </p:sp>
      <p:sp>
        <p:nvSpPr>
          <p:cNvPr id="21" name="Rectangle 157"/>
          <p:cNvSpPr>
            <a:spLocks noChangeArrowheads="1"/>
          </p:cNvSpPr>
          <p:nvPr/>
        </p:nvSpPr>
        <p:spPr bwMode="auto">
          <a:xfrm>
            <a:off x="7113588" y="360038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en-US" altLang="ko-KR" sz="1000" b="1">
                <a:latin typeface="맑은 고딕" pitchFamily="50" charset="-127"/>
                <a:ea typeface="맑은 고딕" pitchFamily="50" charset="-127"/>
              </a:rPr>
              <a:t>KKD </a:t>
            </a:r>
            <a:r>
              <a:rPr lang="ko-KR" altLang="en-US" sz="1000" b="1">
                <a:latin typeface="맑은 고딕" pitchFamily="50" charset="-127"/>
                <a:ea typeface="맑은 고딕" pitchFamily="50" charset="-127"/>
              </a:rPr>
              <a:t>사업부</a:t>
            </a:r>
          </a:p>
        </p:txBody>
      </p:sp>
      <p:sp>
        <p:nvSpPr>
          <p:cNvPr id="22" name="Rectangle 160"/>
          <p:cNvSpPr>
            <a:spLocks noChangeArrowheads="1"/>
          </p:cNvSpPr>
          <p:nvPr/>
        </p:nvSpPr>
        <p:spPr bwMode="auto">
          <a:xfrm>
            <a:off x="8707438" y="280187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O</a:t>
            </a:r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8707438" y="306857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162"/>
          <p:cNvSpPr>
            <a:spLocks noChangeArrowheads="1"/>
          </p:cNvSpPr>
          <p:nvPr/>
        </p:nvSpPr>
        <p:spPr bwMode="auto">
          <a:xfrm>
            <a:off x="8707438" y="333368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163"/>
          <p:cNvSpPr>
            <a:spLocks noChangeArrowheads="1"/>
          </p:cNvSpPr>
          <p:nvPr/>
        </p:nvSpPr>
        <p:spPr bwMode="auto">
          <a:xfrm>
            <a:off x="8707438" y="360038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64"/>
          <p:cNvSpPr>
            <a:spLocks noChangeArrowheads="1"/>
          </p:cNvSpPr>
          <p:nvPr/>
        </p:nvSpPr>
        <p:spPr bwMode="auto">
          <a:xfrm>
            <a:off x="7113588" y="433222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매출관리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65"/>
          <p:cNvSpPr>
            <a:spLocks noChangeArrowheads="1"/>
          </p:cNvSpPr>
          <p:nvPr/>
        </p:nvSpPr>
        <p:spPr bwMode="auto">
          <a:xfrm>
            <a:off x="7113588" y="459892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자재관리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66"/>
          <p:cNvSpPr>
            <a:spLocks noChangeArrowheads="1"/>
          </p:cNvSpPr>
          <p:nvPr/>
        </p:nvSpPr>
        <p:spPr bwMode="auto">
          <a:xfrm>
            <a:off x="7113588" y="48640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회계관리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167"/>
          <p:cNvSpPr>
            <a:spLocks noChangeArrowheads="1"/>
          </p:cNvSpPr>
          <p:nvPr/>
        </p:nvSpPr>
        <p:spPr bwMode="auto">
          <a:xfrm>
            <a:off x="7113588" y="51307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인사관리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168"/>
          <p:cNvSpPr>
            <a:spLocks noChangeArrowheads="1"/>
          </p:cNvSpPr>
          <p:nvPr/>
        </p:nvSpPr>
        <p:spPr bwMode="auto">
          <a:xfrm>
            <a:off x="8707438" y="433222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O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169"/>
          <p:cNvSpPr>
            <a:spLocks noChangeArrowheads="1"/>
          </p:cNvSpPr>
          <p:nvPr/>
        </p:nvSpPr>
        <p:spPr bwMode="auto">
          <a:xfrm>
            <a:off x="8707438" y="459892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Rectangle 170"/>
          <p:cNvSpPr>
            <a:spLocks noChangeArrowheads="1"/>
          </p:cNvSpPr>
          <p:nvPr/>
        </p:nvSpPr>
        <p:spPr bwMode="auto">
          <a:xfrm>
            <a:off x="8707438" y="48640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Rectangle 171"/>
          <p:cNvSpPr>
            <a:spLocks noChangeArrowheads="1"/>
          </p:cNvSpPr>
          <p:nvPr/>
        </p:nvSpPr>
        <p:spPr bwMode="auto">
          <a:xfrm>
            <a:off x="8707438" y="51307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  <p:sp>
        <p:nvSpPr>
          <p:cNvPr id="34" name="Rectangle 172"/>
          <p:cNvSpPr>
            <a:spLocks noChangeArrowheads="1"/>
          </p:cNvSpPr>
          <p:nvPr/>
        </p:nvSpPr>
        <p:spPr bwMode="auto">
          <a:xfrm>
            <a:off x="7113588" y="53974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173"/>
          <p:cNvSpPr>
            <a:spLocks noChangeArrowheads="1"/>
          </p:cNvSpPr>
          <p:nvPr/>
        </p:nvSpPr>
        <p:spPr bwMode="auto">
          <a:xfrm>
            <a:off x="7113588" y="56641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기준정보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174"/>
          <p:cNvSpPr>
            <a:spLocks noChangeArrowheads="1"/>
          </p:cNvSpPr>
          <p:nvPr/>
        </p:nvSpPr>
        <p:spPr bwMode="auto">
          <a:xfrm>
            <a:off x="8707438" y="53974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175"/>
          <p:cNvSpPr>
            <a:spLocks noChangeArrowheads="1"/>
          </p:cNvSpPr>
          <p:nvPr/>
        </p:nvSpPr>
        <p:spPr bwMode="auto">
          <a:xfrm>
            <a:off x="8707438" y="56641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176"/>
          <p:cNvSpPr>
            <a:spLocks noChangeArrowheads="1"/>
          </p:cNvSpPr>
          <p:nvPr/>
        </p:nvSpPr>
        <p:spPr bwMode="auto">
          <a:xfrm>
            <a:off x="7113588" y="6217920"/>
            <a:ext cx="2471737" cy="19392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점포시스템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173"/>
          <p:cNvSpPr>
            <a:spLocks noChangeArrowheads="1"/>
          </p:cNvSpPr>
          <p:nvPr/>
        </p:nvSpPr>
        <p:spPr bwMode="auto">
          <a:xfrm>
            <a:off x="7107492" y="5926265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운영관리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175"/>
          <p:cNvSpPr>
            <a:spLocks noChangeArrowheads="1"/>
          </p:cNvSpPr>
          <p:nvPr/>
        </p:nvSpPr>
        <p:spPr bwMode="auto">
          <a:xfrm>
            <a:off x="8701342" y="5926265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점포별 매출실적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4994031" y="3437642"/>
            <a:ext cx="890953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지점구분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6611762" y="3149586"/>
            <a:ext cx="1672541" cy="94955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sal170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영업일보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sal310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점포별 매출목표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com240 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카렌다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 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6" name="꺾인 연결선 185"/>
          <p:cNvCxnSpPr>
            <a:stCxn id="41" idx="4"/>
            <a:endCxn id="155" idx="1"/>
          </p:cNvCxnSpPr>
          <p:nvPr/>
        </p:nvCxnSpPr>
        <p:spPr bwMode="auto">
          <a:xfrm flipV="1">
            <a:off x="4164318" y="3623380"/>
            <a:ext cx="829713" cy="353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>
            <a:off x="5884984" y="3623380"/>
            <a:ext cx="726778" cy="98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534081" y="3402286"/>
            <a:ext cx="630237" cy="449263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7" name="AutoShape 145"/>
          <p:cNvCxnSpPr>
            <a:cxnSpLocks noChangeShapeType="1"/>
            <a:stCxn id="68" idx="3"/>
            <a:endCxn id="41" idx="2"/>
          </p:cNvCxnSpPr>
          <p:nvPr/>
        </p:nvCxnSpPr>
        <p:spPr bwMode="auto">
          <a:xfrm>
            <a:off x="2733126" y="3624249"/>
            <a:ext cx="800955" cy="266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8" name="Rectangle 130"/>
          <p:cNvSpPr>
            <a:spLocks noChangeArrowheads="1"/>
          </p:cNvSpPr>
          <p:nvPr/>
        </p:nvSpPr>
        <p:spPr bwMode="auto">
          <a:xfrm>
            <a:off x="1636713" y="3438511"/>
            <a:ext cx="1096413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점포별 매출실적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제품별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FLAVOR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현황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41" idx="2"/>
          </p:cNvCxnSpPr>
          <p:nvPr/>
        </p:nvCxnSpPr>
        <p:spPr bwMode="auto">
          <a:xfrm>
            <a:off x="2748756" y="3624249"/>
            <a:ext cx="487479" cy="266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1445795" y="3438511"/>
            <a:ext cx="1302961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제품별 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FLAVOR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현황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804630" y="3437642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7182257" y="3188676"/>
            <a:ext cx="1352117" cy="870044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sal150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제품별실적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])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com150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제품정보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6" name="꺾인 연결선 185"/>
          <p:cNvCxnSpPr>
            <a:stCxn id="41" idx="4"/>
            <a:endCxn id="155" idx="1"/>
          </p:cNvCxnSpPr>
          <p:nvPr/>
        </p:nvCxnSpPr>
        <p:spPr bwMode="auto">
          <a:xfrm flipV="1">
            <a:off x="4587204" y="3623380"/>
            <a:ext cx="1217426" cy="353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>
            <a:off x="6487255" y="3623380"/>
            <a:ext cx="695002" cy="31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236235" y="3402286"/>
            <a:ext cx="1350969" cy="449263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118"/>
          <p:cNvSpPr>
            <a:spLocks noChangeArrowheads="1"/>
          </p:cNvSpPr>
          <p:nvPr/>
        </p:nvSpPr>
        <p:spPr bwMode="auto">
          <a:xfrm>
            <a:off x="5804632" y="2871027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5804631" y="3980569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41" idx="4"/>
            <a:endCxn id="16" idx="1"/>
          </p:cNvCxnSpPr>
          <p:nvPr/>
        </p:nvCxnSpPr>
        <p:spPr bwMode="auto">
          <a:xfrm>
            <a:off x="4587204" y="3626918"/>
            <a:ext cx="1217427" cy="53938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꺾인 연결선 21"/>
          <p:cNvCxnSpPr>
            <a:stCxn id="41" idx="4"/>
            <a:endCxn id="15" idx="1"/>
          </p:cNvCxnSpPr>
          <p:nvPr/>
        </p:nvCxnSpPr>
        <p:spPr bwMode="auto">
          <a:xfrm flipV="1">
            <a:off x="4587204" y="3056765"/>
            <a:ext cx="1217428" cy="57015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꺾인 연결선 28"/>
          <p:cNvCxnSpPr/>
          <p:nvPr/>
        </p:nvCxnSpPr>
        <p:spPr bwMode="auto">
          <a:xfrm flipV="1">
            <a:off x="6487256" y="3626339"/>
            <a:ext cx="695001" cy="57122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꺾인 연결선 29"/>
          <p:cNvCxnSpPr/>
          <p:nvPr/>
        </p:nvCxnSpPr>
        <p:spPr bwMode="auto">
          <a:xfrm>
            <a:off x="6487257" y="3056765"/>
            <a:ext cx="695000" cy="56957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Rectangle 130"/>
          <p:cNvSpPr>
            <a:spLocks noChangeArrowheads="1"/>
          </p:cNvSpPr>
          <p:nvPr/>
        </p:nvSpPr>
        <p:spPr bwMode="auto">
          <a:xfrm>
            <a:off x="4555944" y="3358416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625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월별매출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41" idx="2"/>
          </p:cNvCxnSpPr>
          <p:nvPr/>
        </p:nvCxnSpPr>
        <p:spPr bwMode="auto">
          <a:xfrm>
            <a:off x="2404896" y="3624249"/>
            <a:ext cx="639831" cy="266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1671025" y="3438511"/>
            <a:ext cx="733871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월별매출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210690" y="3437642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6924385" y="3193067"/>
            <a:ext cx="1785496" cy="85601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com240 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카렌다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 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sal170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영업일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sal310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점포별 매출목표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6" name="꺾인 연결선 185"/>
          <p:cNvCxnSpPr>
            <a:stCxn id="41" idx="4"/>
            <a:endCxn id="155" idx="1"/>
          </p:cNvCxnSpPr>
          <p:nvPr/>
        </p:nvCxnSpPr>
        <p:spPr bwMode="auto">
          <a:xfrm flipV="1">
            <a:off x="4059731" y="3623380"/>
            <a:ext cx="1150959" cy="353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 flipV="1">
            <a:off x="5893315" y="3621075"/>
            <a:ext cx="1031070" cy="230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044727" y="3402286"/>
            <a:ext cx="1015004" cy="449263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118"/>
          <p:cNvSpPr>
            <a:spLocks noChangeArrowheads="1"/>
          </p:cNvSpPr>
          <p:nvPr/>
        </p:nvSpPr>
        <p:spPr bwMode="auto">
          <a:xfrm>
            <a:off x="5210692" y="2871027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5210691" y="4011829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41" idx="4"/>
            <a:endCxn id="16" idx="1"/>
          </p:cNvCxnSpPr>
          <p:nvPr/>
        </p:nvCxnSpPr>
        <p:spPr bwMode="auto">
          <a:xfrm>
            <a:off x="4059731" y="3626918"/>
            <a:ext cx="1150960" cy="57064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꺾인 연결선 21"/>
          <p:cNvCxnSpPr>
            <a:stCxn id="41" idx="4"/>
            <a:endCxn id="15" idx="1"/>
          </p:cNvCxnSpPr>
          <p:nvPr/>
        </p:nvCxnSpPr>
        <p:spPr bwMode="auto">
          <a:xfrm flipV="1">
            <a:off x="4059731" y="3056765"/>
            <a:ext cx="1150961" cy="57015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꺾인 연결선 24"/>
          <p:cNvCxnSpPr>
            <a:stCxn id="16" idx="3"/>
            <a:endCxn id="172" idx="2"/>
          </p:cNvCxnSpPr>
          <p:nvPr/>
        </p:nvCxnSpPr>
        <p:spPr bwMode="auto">
          <a:xfrm flipV="1">
            <a:off x="5893316" y="3621075"/>
            <a:ext cx="1031069" cy="57649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꺾인 연결선 27"/>
          <p:cNvCxnSpPr>
            <a:stCxn id="15" idx="3"/>
            <a:endCxn id="172" idx="2"/>
          </p:cNvCxnSpPr>
          <p:nvPr/>
        </p:nvCxnSpPr>
        <p:spPr bwMode="auto">
          <a:xfrm>
            <a:off x="5893317" y="3056765"/>
            <a:ext cx="1031068" cy="56431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Rectangle 130"/>
          <p:cNvSpPr>
            <a:spLocks noChangeArrowheads="1"/>
          </p:cNvSpPr>
          <p:nvPr/>
        </p:nvSpPr>
        <p:spPr bwMode="auto">
          <a:xfrm>
            <a:off x="4028218" y="3358416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702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  <a:cs typeface="Arial" charset="0"/>
              </a:rPr>
              <a:t>객층별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실적조회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41" idx="2"/>
          </p:cNvCxnSpPr>
          <p:nvPr/>
        </p:nvCxnSpPr>
        <p:spPr bwMode="auto">
          <a:xfrm>
            <a:off x="2654976" y="3624249"/>
            <a:ext cx="548886" cy="266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1688109" y="3438511"/>
            <a:ext cx="96686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err="1" smtClean="0">
                <a:latin typeface="맑은 고딕" pitchFamily="50" charset="-127"/>
                <a:ea typeface="맑은 고딕" pitchFamily="50" charset="-127"/>
              </a:rPr>
              <a:t>객층별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실적조회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531105" y="3437642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7010327" y="3173043"/>
            <a:ext cx="1508422" cy="893492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시간대 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객층별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실적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6" name="꺾인 연결선 185"/>
          <p:cNvCxnSpPr>
            <a:stCxn id="41" idx="4"/>
            <a:endCxn id="155" idx="1"/>
          </p:cNvCxnSpPr>
          <p:nvPr/>
        </p:nvCxnSpPr>
        <p:spPr bwMode="auto">
          <a:xfrm flipV="1">
            <a:off x="4432016" y="3623380"/>
            <a:ext cx="1099089" cy="353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 flipV="1">
            <a:off x="6213730" y="3619789"/>
            <a:ext cx="796597" cy="359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203862" y="3402286"/>
            <a:ext cx="1228154" cy="449263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118"/>
          <p:cNvSpPr>
            <a:spLocks noChangeArrowheads="1"/>
          </p:cNvSpPr>
          <p:nvPr/>
        </p:nvSpPr>
        <p:spPr bwMode="auto">
          <a:xfrm>
            <a:off x="5531107" y="2871027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5531106" y="3980569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41" idx="4"/>
            <a:endCxn id="16" idx="1"/>
          </p:cNvCxnSpPr>
          <p:nvPr/>
        </p:nvCxnSpPr>
        <p:spPr bwMode="auto">
          <a:xfrm>
            <a:off x="4432016" y="3626918"/>
            <a:ext cx="1099090" cy="53938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꺾인 연결선 21"/>
          <p:cNvCxnSpPr>
            <a:stCxn id="41" idx="4"/>
            <a:endCxn id="15" idx="1"/>
          </p:cNvCxnSpPr>
          <p:nvPr/>
        </p:nvCxnSpPr>
        <p:spPr bwMode="auto">
          <a:xfrm flipV="1">
            <a:off x="4432016" y="3056765"/>
            <a:ext cx="1099091" cy="57015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꺾인 연결선 23"/>
          <p:cNvCxnSpPr>
            <a:stCxn id="16" idx="3"/>
            <a:endCxn id="172" idx="2"/>
          </p:cNvCxnSpPr>
          <p:nvPr/>
        </p:nvCxnSpPr>
        <p:spPr bwMode="auto">
          <a:xfrm flipV="1">
            <a:off x="6213731" y="3619789"/>
            <a:ext cx="796596" cy="54651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꺾인 연결선 24"/>
          <p:cNvCxnSpPr>
            <a:stCxn id="15" idx="3"/>
            <a:endCxn id="172" idx="2"/>
          </p:cNvCxnSpPr>
          <p:nvPr/>
        </p:nvCxnSpPr>
        <p:spPr bwMode="auto">
          <a:xfrm>
            <a:off x="6213732" y="3056765"/>
            <a:ext cx="796595" cy="56302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5" name="Rectangle 130"/>
          <p:cNvSpPr>
            <a:spLocks noChangeArrowheads="1"/>
          </p:cNvSpPr>
          <p:nvPr/>
        </p:nvSpPr>
        <p:spPr bwMode="auto">
          <a:xfrm>
            <a:off x="4384014" y="3358416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012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시간대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별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26" idx="1"/>
          </p:cNvCxnSpPr>
          <p:nvPr/>
        </p:nvCxnSpPr>
        <p:spPr bwMode="auto">
          <a:xfrm flipV="1">
            <a:off x="949325" y="2045800"/>
            <a:ext cx="682625" cy="19386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261938" y="379866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시간대별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030910" y="1930399"/>
            <a:ext cx="682626" cy="18757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6893568" y="1637719"/>
            <a:ext cx="1648646" cy="67407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시간대 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객층별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실적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6" name="꺾인 연결선 185"/>
          <p:cNvCxnSpPr>
            <a:stCxn id="41" idx="4"/>
            <a:endCxn id="15" idx="1"/>
          </p:cNvCxnSpPr>
          <p:nvPr/>
        </p:nvCxnSpPr>
        <p:spPr bwMode="auto">
          <a:xfrm flipV="1">
            <a:off x="4000941" y="1691083"/>
            <a:ext cx="1029969" cy="35590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 flipV="1">
            <a:off x="5713536" y="1974758"/>
            <a:ext cx="1180032" cy="4942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2772787" y="1891599"/>
            <a:ext cx="1228154" cy="310782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118"/>
          <p:cNvSpPr>
            <a:spLocks noChangeArrowheads="1"/>
          </p:cNvSpPr>
          <p:nvPr/>
        </p:nvSpPr>
        <p:spPr bwMode="auto">
          <a:xfrm>
            <a:off x="5030910" y="1598214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5030909" y="2218929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41" idx="4"/>
            <a:endCxn id="155" idx="1"/>
          </p:cNvCxnSpPr>
          <p:nvPr/>
        </p:nvCxnSpPr>
        <p:spPr bwMode="auto">
          <a:xfrm flipV="1">
            <a:off x="4000941" y="2024185"/>
            <a:ext cx="1029969" cy="2280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꺾인 연결선 23"/>
          <p:cNvCxnSpPr>
            <a:stCxn id="16" idx="3"/>
            <a:endCxn id="172" idx="2"/>
          </p:cNvCxnSpPr>
          <p:nvPr/>
        </p:nvCxnSpPr>
        <p:spPr bwMode="auto">
          <a:xfrm flipV="1">
            <a:off x="5713534" y="1974758"/>
            <a:ext cx="1180034" cy="33704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꺾인 연결선 24"/>
          <p:cNvCxnSpPr>
            <a:stCxn id="15" idx="3"/>
            <a:endCxn id="172" idx="2"/>
          </p:cNvCxnSpPr>
          <p:nvPr/>
        </p:nvCxnSpPr>
        <p:spPr bwMode="auto">
          <a:xfrm>
            <a:off x="5713535" y="1691083"/>
            <a:ext cx="1180033" cy="28367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631950" y="186006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시간대별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실적조회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631949" y="3076847"/>
            <a:ext cx="687387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시간대별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객층</a:t>
            </a:r>
            <a:r>
              <a:rPr kumimoji="1" lang="ko-KR" altLang="en-US" sz="1000" b="1" dirty="0" err="1">
                <a:latin typeface="맑은 고딕" pitchFamily="50" charset="-127"/>
                <a:ea typeface="맑은 고딕" pitchFamily="50" charset="-127"/>
              </a:rPr>
              <a:t>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실적조회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30"/>
          <p:cNvSpPr>
            <a:spLocks noChangeArrowheads="1"/>
          </p:cNvSpPr>
          <p:nvPr/>
        </p:nvSpPr>
        <p:spPr bwMode="auto">
          <a:xfrm>
            <a:off x="1631948" y="4418279"/>
            <a:ext cx="687387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시간대별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제품판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매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실적현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130"/>
          <p:cNvSpPr>
            <a:spLocks noChangeArrowheads="1"/>
          </p:cNvSpPr>
          <p:nvPr/>
        </p:nvSpPr>
        <p:spPr bwMode="auto">
          <a:xfrm>
            <a:off x="1636713" y="5810334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시간대별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전주대비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cxnSp>
        <p:nvCxnSpPr>
          <p:cNvPr id="30" name="AutoShape 145"/>
          <p:cNvCxnSpPr>
            <a:cxnSpLocks noChangeShapeType="1"/>
            <a:stCxn id="147" idx="3"/>
            <a:endCxn id="27" idx="1"/>
          </p:cNvCxnSpPr>
          <p:nvPr/>
        </p:nvCxnSpPr>
        <p:spPr bwMode="auto">
          <a:xfrm flipV="1">
            <a:off x="949325" y="3301590"/>
            <a:ext cx="682624" cy="68281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4" name="AutoShape 145"/>
          <p:cNvCxnSpPr>
            <a:cxnSpLocks noChangeShapeType="1"/>
            <a:stCxn id="147" idx="3"/>
            <a:endCxn id="28" idx="1"/>
          </p:cNvCxnSpPr>
          <p:nvPr/>
        </p:nvCxnSpPr>
        <p:spPr bwMode="auto">
          <a:xfrm>
            <a:off x="949325" y="3984400"/>
            <a:ext cx="682623" cy="65862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7" name="AutoShape 145"/>
          <p:cNvCxnSpPr>
            <a:cxnSpLocks noChangeShapeType="1"/>
            <a:stCxn id="147" idx="3"/>
            <a:endCxn id="29" idx="1"/>
          </p:cNvCxnSpPr>
          <p:nvPr/>
        </p:nvCxnSpPr>
        <p:spPr bwMode="auto">
          <a:xfrm>
            <a:off x="949325" y="3984400"/>
            <a:ext cx="687388" cy="201167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2319337" y="2045800"/>
            <a:ext cx="453450" cy="119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꺾인 연결선 55"/>
          <p:cNvCxnSpPr>
            <a:stCxn id="41" idx="4"/>
            <a:endCxn id="16" idx="1"/>
          </p:cNvCxnSpPr>
          <p:nvPr/>
        </p:nvCxnSpPr>
        <p:spPr bwMode="auto">
          <a:xfrm>
            <a:off x="4000941" y="2046990"/>
            <a:ext cx="1029968" cy="26480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Rectangle 118"/>
          <p:cNvSpPr>
            <a:spLocks noChangeArrowheads="1"/>
          </p:cNvSpPr>
          <p:nvPr/>
        </p:nvSpPr>
        <p:spPr bwMode="auto">
          <a:xfrm>
            <a:off x="5030911" y="3137194"/>
            <a:ext cx="682626" cy="16627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AutoShape 64"/>
          <p:cNvSpPr>
            <a:spLocks noChangeArrowheads="1"/>
          </p:cNvSpPr>
          <p:nvPr/>
        </p:nvSpPr>
        <p:spPr bwMode="auto">
          <a:xfrm>
            <a:off x="6893569" y="2885742"/>
            <a:ext cx="1648645" cy="74988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시간대 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객층별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실적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5" name="꺾인 연결선 74"/>
          <p:cNvCxnSpPr>
            <a:stCxn id="77" idx="4"/>
            <a:endCxn id="78" idx="1"/>
          </p:cNvCxnSpPr>
          <p:nvPr/>
        </p:nvCxnSpPr>
        <p:spPr bwMode="auto">
          <a:xfrm flipV="1">
            <a:off x="4000941" y="2907846"/>
            <a:ext cx="1029970" cy="39499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꺾인 연결선 75"/>
          <p:cNvCxnSpPr>
            <a:stCxn id="73" idx="3"/>
            <a:endCxn id="74" idx="2"/>
          </p:cNvCxnSpPr>
          <p:nvPr/>
        </p:nvCxnSpPr>
        <p:spPr bwMode="auto">
          <a:xfrm>
            <a:off x="5713537" y="3220334"/>
            <a:ext cx="1180032" cy="4034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AutoShape 64"/>
          <p:cNvSpPr>
            <a:spLocks noChangeArrowheads="1"/>
          </p:cNvSpPr>
          <p:nvPr/>
        </p:nvSpPr>
        <p:spPr bwMode="auto">
          <a:xfrm>
            <a:off x="2772787" y="3075329"/>
            <a:ext cx="1228154" cy="455016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118"/>
          <p:cNvSpPr>
            <a:spLocks noChangeArrowheads="1"/>
          </p:cNvSpPr>
          <p:nvPr/>
        </p:nvSpPr>
        <p:spPr bwMode="auto">
          <a:xfrm>
            <a:off x="5030911" y="2814977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Rectangle 118"/>
          <p:cNvSpPr>
            <a:spLocks noChangeArrowheads="1"/>
          </p:cNvSpPr>
          <p:nvPr/>
        </p:nvSpPr>
        <p:spPr bwMode="auto">
          <a:xfrm>
            <a:off x="5030910" y="3357542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1" name="꺾인 연결선 80"/>
          <p:cNvCxnSpPr>
            <a:stCxn id="77" idx="4"/>
            <a:endCxn id="73" idx="1"/>
          </p:cNvCxnSpPr>
          <p:nvPr/>
        </p:nvCxnSpPr>
        <p:spPr bwMode="auto">
          <a:xfrm flipV="1">
            <a:off x="4000941" y="3220334"/>
            <a:ext cx="1029970" cy="8250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꺾인 연결선 82"/>
          <p:cNvCxnSpPr>
            <a:stCxn id="79" idx="3"/>
            <a:endCxn id="74" idx="2"/>
          </p:cNvCxnSpPr>
          <p:nvPr/>
        </p:nvCxnSpPr>
        <p:spPr bwMode="auto">
          <a:xfrm flipV="1">
            <a:off x="5713535" y="3260682"/>
            <a:ext cx="1180034" cy="18972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꺾인 연결선 83"/>
          <p:cNvCxnSpPr>
            <a:stCxn id="78" idx="3"/>
            <a:endCxn id="74" idx="2"/>
          </p:cNvCxnSpPr>
          <p:nvPr/>
        </p:nvCxnSpPr>
        <p:spPr bwMode="auto">
          <a:xfrm>
            <a:off x="5713536" y="2907846"/>
            <a:ext cx="1180033" cy="35283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꺾인 연결선 84"/>
          <p:cNvCxnSpPr>
            <a:stCxn id="27" idx="3"/>
            <a:endCxn id="77" idx="2"/>
          </p:cNvCxnSpPr>
          <p:nvPr/>
        </p:nvCxnSpPr>
        <p:spPr bwMode="auto">
          <a:xfrm>
            <a:off x="2319336" y="3301590"/>
            <a:ext cx="453451" cy="124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6" name="꺾인 연결선 85"/>
          <p:cNvCxnSpPr>
            <a:stCxn id="77" idx="4"/>
            <a:endCxn id="79" idx="1"/>
          </p:cNvCxnSpPr>
          <p:nvPr/>
        </p:nvCxnSpPr>
        <p:spPr bwMode="auto">
          <a:xfrm>
            <a:off x="4000941" y="3302837"/>
            <a:ext cx="1029969" cy="14757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Rectangle 118"/>
          <p:cNvSpPr>
            <a:spLocks noChangeArrowheads="1"/>
          </p:cNvSpPr>
          <p:nvPr/>
        </p:nvSpPr>
        <p:spPr bwMode="auto">
          <a:xfrm>
            <a:off x="5030912" y="3579365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0" name="꺾인 연결선 89"/>
          <p:cNvCxnSpPr>
            <a:stCxn id="77" idx="4"/>
            <a:endCxn id="89" idx="1"/>
          </p:cNvCxnSpPr>
          <p:nvPr/>
        </p:nvCxnSpPr>
        <p:spPr bwMode="auto">
          <a:xfrm>
            <a:off x="4000941" y="3302837"/>
            <a:ext cx="1029971" cy="36939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3" name="꺾인 연결선 92"/>
          <p:cNvCxnSpPr>
            <a:stCxn id="89" idx="3"/>
            <a:endCxn id="74" idx="2"/>
          </p:cNvCxnSpPr>
          <p:nvPr/>
        </p:nvCxnSpPr>
        <p:spPr bwMode="auto">
          <a:xfrm flipV="1">
            <a:off x="5713537" y="3260682"/>
            <a:ext cx="1180032" cy="41155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8" name="Rectangle 118"/>
          <p:cNvSpPr>
            <a:spLocks noChangeArrowheads="1"/>
          </p:cNvSpPr>
          <p:nvPr/>
        </p:nvSpPr>
        <p:spPr bwMode="auto">
          <a:xfrm>
            <a:off x="5030907" y="4425573"/>
            <a:ext cx="682626" cy="30440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블</a:t>
            </a:r>
            <a:r>
              <a:rPr kumimoji="1" lang="ko-KR" altLang="en-US" sz="1000" b="1" dirty="0" err="1">
                <a:latin typeface="맑은 고딕" pitchFamily="50" charset="-127"/>
                <a:ea typeface="맑은 고딕" pitchFamily="50" charset="-127"/>
              </a:rPr>
              <a:t>럭</a:t>
            </a: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택</a:t>
            </a:r>
          </a:p>
        </p:txBody>
      </p:sp>
      <p:sp>
        <p:nvSpPr>
          <p:cNvPr id="139" name="AutoShape 64"/>
          <p:cNvSpPr>
            <a:spLocks noChangeArrowheads="1"/>
          </p:cNvSpPr>
          <p:nvPr/>
        </p:nvSpPr>
        <p:spPr bwMode="auto">
          <a:xfrm>
            <a:off x="6893565" y="4186773"/>
            <a:ext cx="1648649" cy="803464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sal180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제품별 시간대별 실적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 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com150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제품정보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2" name="꺾인 연결선 141"/>
          <p:cNvCxnSpPr>
            <a:stCxn id="138" idx="3"/>
            <a:endCxn id="139" idx="2"/>
          </p:cNvCxnSpPr>
          <p:nvPr/>
        </p:nvCxnSpPr>
        <p:spPr bwMode="auto">
          <a:xfrm>
            <a:off x="5713533" y="4577774"/>
            <a:ext cx="1180032" cy="1073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3" name="AutoShape 64"/>
          <p:cNvSpPr>
            <a:spLocks noChangeArrowheads="1"/>
          </p:cNvSpPr>
          <p:nvPr/>
        </p:nvSpPr>
        <p:spPr bwMode="auto">
          <a:xfrm>
            <a:off x="2772787" y="4487831"/>
            <a:ext cx="1228154" cy="310782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4" name="Rectangle 118"/>
          <p:cNvSpPr>
            <a:spLocks noChangeArrowheads="1"/>
          </p:cNvSpPr>
          <p:nvPr/>
        </p:nvSpPr>
        <p:spPr bwMode="auto">
          <a:xfrm>
            <a:off x="5030907" y="4186773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Rectangle 118"/>
          <p:cNvSpPr>
            <a:spLocks noChangeArrowheads="1"/>
          </p:cNvSpPr>
          <p:nvPr/>
        </p:nvSpPr>
        <p:spPr bwMode="auto">
          <a:xfrm>
            <a:off x="5030906" y="4768413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8" name="꺾인 연결선 147"/>
          <p:cNvCxnSpPr>
            <a:stCxn id="143" idx="4"/>
            <a:endCxn id="138" idx="1"/>
          </p:cNvCxnSpPr>
          <p:nvPr/>
        </p:nvCxnSpPr>
        <p:spPr bwMode="auto">
          <a:xfrm flipV="1">
            <a:off x="4000941" y="4577774"/>
            <a:ext cx="1029966" cy="6544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0" name="꺾인 연결선 149"/>
          <p:cNvCxnSpPr>
            <a:stCxn id="145" idx="3"/>
            <a:endCxn id="139" idx="2"/>
          </p:cNvCxnSpPr>
          <p:nvPr/>
        </p:nvCxnSpPr>
        <p:spPr bwMode="auto">
          <a:xfrm flipV="1">
            <a:off x="5713531" y="4588505"/>
            <a:ext cx="1180034" cy="27277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1" name="꺾인 연결선 150"/>
          <p:cNvCxnSpPr>
            <a:stCxn id="144" idx="3"/>
            <a:endCxn id="139" idx="2"/>
          </p:cNvCxnSpPr>
          <p:nvPr/>
        </p:nvCxnSpPr>
        <p:spPr bwMode="auto">
          <a:xfrm>
            <a:off x="5713532" y="4279642"/>
            <a:ext cx="1180033" cy="30886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2" name="꺾인 연결선 151"/>
          <p:cNvCxnSpPr>
            <a:stCxn id="28" idx="3"/>
            <a:endCxn id="143" idx="2"/>
          </p:cNvCxnSpPr>
          <p:nvPr/>
        </p:nvCxnSpPr>
        <p:spPr bwMode="auto">
          <a:xfrm>
            <a:off x="2319335" y="4643022"/>
            <a:ext cx="453452" cy="20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꺾인 연결선 152"/>
          <p:cNvCxnSpPr>
            <a:stCxn id="143" idx="4"/>
            <a:endCxn id="145" idx="1"/>
          </p:cNvCxnSpPr>
          <p:nvPr/>
        </p:nvCxnSpPr>
        <p:spPr bwMode="auto">
          <a:xfrm>
            <a:off x="4000941" y="4643222"/>
            <a:ext cx="1029965" cy="21806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4" name="Rectangle 118"/>
          <p:cNvSpPr>
            <a:spLocks noChangeArrowheads="1"/>
          </p:cNvSpPr>
          <p:nvPr/>
        </p:nvSpPr>
        <p:spPr bwMode="auto">
          <a:xfrm>
            <a:off x="5030908" y="4990236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6" name="꺾인 연결선 155"/>
          <p:cNvCxnSpPr>
            <a:stCxn id="143" idx="4"/>
            <a:endCxn id="154" idx="1"/>
          </p:cNvCxnSpPr>
          <p:nvPr/>
        </p:nvCxnSpPr>
        <p:spPr bwMode="auto">
          <a:xfrm>
            <a:off x="4000941" y="4643222"/>
            <a:ext cx="1029967" cy="43988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7" name="꺾인 연결선 156"/>
          <p:cNvCxnSpPr>
            <a:stCxn id="154" idx="3"/>
            <a:endCxn id="139" idx="2"/>
          </p:cNvCxnSpPr>
          <p:nvPr/>
        </p:nvCxnSpPr>
        <p:spPr bwMode="auto">
          <a:xfrm flipV="1">
            <a:off x="5713533" y="4588505"/>
            <a:ext cx="1180032" cy="49460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Rectangle 118"/>
          <p:cNvSpPr>
            <a:spLocks noChangeArrowheads="1"/>
          </p:cNvSpPr>
          <p:nvPr/>
        </p:nvSpPr>
        <p:spPr bwMode="auto">
          <a:xfrm>
            <a:off x="5030905" y="5937806"/>
            <a:ext cx="682626" cy="18757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0" name="AutoShape 64"/>
          <p:cNvSpPr>
            <a:spLocks noChangeArrowheads="1"/>
          </p:cNvSpPr>
          <p:nvPr/>
        </p:nvSpPr>
        <p:spPr bwMode="auto">
          <a:xfrm>
            <a:off x="6893570" y="5574361"/>
            <a:ext cx="1648644" cy="760476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시간대 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객층별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실적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sal410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월 목표 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진도율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1" name="꺾인 연결선 170"/>
          <p:cNvCxnSpPr>
            <a:stCxn id="174" idx="4"/>
            <a:endCxn id="175" idx="1"/>
          </p:cNvCxnSpPr>
          <p:nvPr/>
        </p:nvCxnSpPr>
        <p:spPr bwMode="auto">
          <a:xfrm flipV="1">
            <a:off x="4000941" y="5667230"/>
            <a:ext cx="1029964" cy="33170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3" name="꺾인 연결선 172"/>
          <p:cNvCxnSpPr>
            <a:stCxn id="169" idx="3"/>
            <a:endCxn id="170" idx="2"/>
          </p:cNvCxnSpPr>
          <p:nvPr/>
        </p:nvCxnSpPr>
        <p:spPr bwMode="auto">
          <a:xfrm flipV="1">
            <a:off x="5713531" y="5954599"/>
            <a:ext cx="1180039" cy="7699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4" name="AutoShape 64"/>
          <p:cNvSpPr>
            <a:spLocks noChangeArrowheads="1"/>
          </p:cNvSpPr>
          <p:nvPr/>
        </p:nvSpPr>
        <p:spPr bwMode="auto">
          <a:xfrm>
            <a:off x="2772787" y="5810914"/>
            <a:ext cx="1228154" cy="376046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5" name="Rectangle 118"/>
          <p:cNvSpPr>
            <a:spLocks noChangeArrowheads="1"/>
          </p:cNvSpPr>
          <p:nvPr/>
        </p:nvSpPr>
        <p:spPr bwMode="auto">
          <a:xfrm>
            <a:off x="5030905" y="5574361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6" name="Rectangle 118"/>
          <p:cNvSpPr>
            <a:spLocks noChangeArrowheads="1"/>
          </p:cNvSpPr>
          <p:nvPr/>
        </p:nvSpPr>
        <p:spPr bwMode="auto">
          <a:xfrm>
            <a:off x="5030904" y="6195076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8" name="꺾인 연결선 177"/>
          <p:cNvCxnSpPr>
            <a:stCxn id="174" idx="4"/>
            <a:endCxn id="169" idx="1"/>
          </p:cNvCxnSpPr>
          <p:nvPr/>
        </p:nvCxnSpPr>
        <p:spPr bwMode="auto">
          <a:xfrm>
            <a:off x="4000941" y="5998937"/>
            <a:ext cx="1029964" cy="326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0" name="꺾인 연결선 179"/>
          <p:cNvCxnSpPr>
            <a:stCxn id="176" idx="3"/>
            <a:endCxn id="170" idx="2"/>
          </p:cNvCxnSpPr>
          <p:nvPr/>
        </p:nvCxnSpPr>
        <p:spPr bwMode="auto">
          <a:xfrm flipV="1">
            <a:off x="5713529" y="5954599"/>
            <a:ext cx="1180041" cy="33334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1" name="꺾인 연결선 180"/>
          <p:cNvCxnSpPr>
            <a:stCxn id="175" idx="3"/>
            <a:endCxn id="170" idx="2"/>
          </p:cNvCxnSpPr>
          <p:nvPr/>
        </p:nvCxnSpPr>
        <p:spPr bwMode="auto">
          <a:xfrm>
            <a:off x="5713530" y="5667230"/>
            <a:ext cx="1180040" cy="28736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2" name="꺾인 연결선 181"/>
          <p:cNvCxnSpPr>
            <a:stCxn id="29" idx="3"/>
            <a:endCxn id="174" idx="2"/>
          </p:cNvCxnSpPr>
          <p:nvPr/>
        </p:nvCxnSpPr>
        <p:spPr bwMode="auto">
          <a:xfrm>
            <a:off x="2324100" y="5996072"/>
            <a:ext cx="448687" cy="286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4" name="꺾인 연결선 183"/>
          <p:cNvCxnSpPr>
            <a:stCxn id="174" idx="4"/>
            <a:endCxn id="176" idx="1"/>
          </p:cNvCxnSpPr>
          <p:nvPr/>
        </p:nvCxnSpPr>
        <p:spPr bwMode="auto">
          <a:xfrm>
            <a:off x="4000941" y="5998937"/>
            <a:ext cx="1029963" cy="28900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5" name="Rectangle 130"/>
          <p:cNvSpPr>
            <a:spLocks noChangeArrowheads="1"/>
          </p:cNvSpPr>
          <p:nvPr/>
        </p:nvSpPr>
        <p:spPr bwMode="auto">
          <a:xfrm>
            <a:off x="3940836" y="1815275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8" name="Rectangle 130"/>
          <p:cNvSpPr>
            <a:spLocks noChangeArrowheads="1"/>
          </p:cNvSpPr>
          <p:nvPr/>
        </p:nvSpPr>
        <p:spPr bwMode="auto">
          <a:xfrm>
            <a:off x="3925017" y="3049504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50" name="꺾인 연결선 249"/>
          <p:cNvCxnSpPr>
            <a:stCxn id="143" idx="4"/>
            <a:endCxn id="144" idx="1"/>
          </p:cNvCxnSpPr>
          <p:nvPr/>
        </p:nvCxnSpPr>
        <p:spPr bwMode="auto">
          <a:xfrm flipV="1">
            <a:off x="4000941" y="4279642"/>
            <a:ext cx="1029966" cy="36358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4" name="Rectangle 130"/>
          <p:cNvSpPr>
            <a:spLocks noChangeArrowheads="1"/>
          </p:cNvSpPr>
          <p:nvPr/>
        </p:nvSpPr>
        <p:spPr bwMode="auto">
          <a:xfrm>
            <a:off x="3940037" y="4394697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6" name="Rectangle 130"/>
          <p:cNvSpPr>
            <a:spLocks noChangeArrowheads="1"/>
          </p:cNvSpPr>
          <p:nvPr/>
        </p:nvSpPr>
        <p:spPr bwMode="auto">
          <a:xfrm>
            <a:off x="3940647" y="5729109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148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_SV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별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26" idx="1"/>
          </p:cNvCxnSpPr>
          <p:nvPr/>
        </p:nvCxnSpPr>
        <p:spPr bwMode="auto">
          <a:xfrm flipV="1">
            <a:off x="949325" y="2006725"/>
            <a:ext cx="682625" cy="19776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261938" y="379866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359143" y="1748823"/>
            <a:ext cx="682626" cy="18757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6893568" y="1637719"/>
            <a:ext cx="1547047" cy="74988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sal170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영업일보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sal310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점포별 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매출목표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com240 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카렌다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 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>
            <a:off x="6041769" y="1842609"/>
            <a:ext cx="851799" cy="17005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5359143" y="2118774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87" idx="4"/>
            <a:endCxn id="155" idx="1"/>
          </p:cNvCxnSpPr>
          <p:nvPr/>
        </p:nvCxnSpPr>
        <p:spPr bwMode="auto">
          <a:xfrm flipV="1">
            <a:off x="4187374" y="1842609"/>
            <a:ext cx="1171769" cy="16493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꺾인 연결선 23"/>
          <p:cNvCxnSpPr>
            <a:stCxn id="16" idx="3"/>
            <a:endCxn id="172" idx="2"/>
          </p:cNvCxnSpPr>
          <p:nvPr/>
        </p:nvCxnSpPr>
        <p:spPr bwMode="auto">
          <a:xfrm flipV="1">
            <a:off x="6041768" y="2012659"/>
            <a:ext cx="851800" cy="19898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631950" y="1820987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매출현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631949" y="3061217"/>
            <a:ext cx="687387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SV 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출퇴근 현황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30"/>
          <p:cNvSpPr>
            <a:spLocks noChangeArrowheads="1"/>
          </p:cNvSpPr>
          <p:nvPr/>
        </p:nvSpPr>
        <p:spPr bwMode="auto">
          <a:xfrm>
            <a:off x="1631948" y="4418279"/>
            <a:ext cx="687387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실시간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매출현황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(SV)</a:t>
            </a:r>
          </a:p>
        </p:txBody>
      </p:sp>
      <p:sp>
        <p:nvSpPr>
          <p:cNvPr id="29" name="Rectangle 130"/>
          <p:cNvSpPr>
            <a:spLocks noChangeArrowheads="1"/>
          </p:cNvSpPr>
          <p:nvPr/>
        </p:nvSpPr>
        <p:spPr bwMode="auto">
          <a:xfrm>
            <a:off x="1636713" y="5748854"/>
            <a:ext cx="687387" cy="49443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실시간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매출현황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지역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30" name="AutoShape 145"/>
          <p:cNvCxnSpPr>
            <a:cxnSpLocks noChangeShapeType="1"/>
            <a:stCxn id="147" idx="3"/>
            <a:endCxn id="27" idx="1"/>
          </p:cNvCxnSpPr>
          <p:nvPr/>
        </p:nvCxnSpPr>
        <p:spPr bwMode="auto">
          <a:xfrm flipV="1">
            <a:off x="949325" y="3285960"/>
            <a:ext cx="682624" cy="69844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4" name="AutoShape 145"/>
          <p:cNvCxnSpPr>
            <a:cxnSpLocks noChangeShapeType="1"/>
            <a:stCxn id="147" idx="3"/>
            <a:endCxn id="28" idx="1"/>
          </p:cNvCxnSpPr>
          <p:nvPr/>
        </p:nvCxnSpPr>
        <p:spPr bwMode="auto">
          <a:xfrm>
            <a:off x="949325" y="3984400"/>
            <a:ext cx="682623" cy="65862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7" name="AutoShape 145"/>
          <p:cNvCxnSpPr>
            <a:cxnSpLocks noChangeShapeType="1"/>
            <a:stCxn id="147" idx="3"/>
            <a:endCxn id="29" idx="1"/>
          </p:cNvCxnSpPr>
          <p:nvPr/>
        </p:nvCxnSpPr>
        <p:spPr bwMode="auto">
          <a:xfrm>
            <a:off x="949325" y="3984400"/>
            <a:ext cx="687388" cy="201167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56" name="꺾인 연결선 55"/>
          <p:cNvCxnSpPr>
            <a:stCxn id="87" idx="4"/>
            <a:endCxn id="16" idx="1"/>
          </p:cNvCxnSpPr>
          <p:nvPr/>
        </p:nvCxnSpPr>
        <p:spPr bwMode="auto">
          <a:xfrm>
            <a:off x="4187374" y="2007544"/>
            <a:ext cx="1171769" cy="20409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Rectangle 118"/>
          <p:cNvSpPr>
            <a:spLocks noChangeArrowheads="1"/>
          </p:cNvSpPr>
          <p:nvPr/>
        </p:nvSpPr>
        <p:spPr bwMode="auto">
          <a:xfrm>
            <a:off x="5382586" y="3098119"/>
            <a:ext cx="682626" cy="16627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AutoShape 64"/>
          <p:cNvSpPr>
            <a:spLocks noChangeArrowheads="1"/>
          </p:cNvSpPr>
          <p:nvPr/>
        </p:nvSpPr>
        <p:spPr bwMode="auto">
          <a:xfrm>
            <a:off x="6893569" y="2971707"/>
            <a:ext cx="1547045" cy="62496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ins130 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메이크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 급여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com210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메이트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5" name="꺾인 연결선 74"/>
          <p:cNvCxnSpPr>
            <a:stCxn id="77" idx="4"/>
            <a:endCxn id="78" idx="1"/>
          </p:cNvCxnSpPr>
          <p:nvPr/>
        </p:nvCxnSpPr>
        <p:spPr bwMode="auto">
          <a:xfrm flipV="1">
            <a:off x="4187374" y="2892216"/>
            <a:ext cx="1195212" cy="39499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꺾인 연결선 75"/>
          <p:cNvCxnSpPr>
            <a:stCxn id="73" idx="3"/>
            <a:endCxn id="74" idx="2"/>
          </p:cNvCxnSpPr>
          <p:nvPr/>
        </p:nvCxnSpPr>
        <p:spPr bwMode="auto">
          <a:xfrm>
            <a:off x="6065212" y="3181259"/>
            <a:ext cx="828357" cy="10292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AutoShape 64"/>
          <p:cNvSpPr>
            <a:spLocks noChangeArrowheads="1"/>
          </p:cNvSpPr>
          <p:nvPr/>
        </p:nvSpPr>
        <p:spPr bwMode="auto">
          <a:xfrm>
            <a:off x="3070870" y="3036948"/>
            <a:ext cx="1116504" cy="50051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com210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메이트코드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118"/>
          <p:cNvSpPr>
            <a:spLocks noChangeArrowheads="1"/>
          </p:cNvSpPr>
          <p:nvPr/>
        </p:nvSpPr>
        <p:spPr bwMode="auto">
          <a:xfrm>
            <a:off x="5382586" y="2799347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Rectangle 118"/>
          <p:cNvSpPr>
            <a:spLocks noChangeArrowheads="1"/>
          </p:cNvSpPr>
          <p:nvPr/>
        </p:nvSpPr>
        <p:spPr bwMode="auto">
          <a:xfrm>
            <a:off x="5382585" y="3318467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직책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1" name="꺾인 연결선 80"/>
          <p:cNvCxnSpPr>
            <a:stCxn id="77" idx="4"/>
            <a:endCxn id="73" idx="1"/>
          </p:cNvCxnSpPr>
          <p:nvPr/>
        </p:nvCxnSpPr>
        <p:spPr bwMode="auto">
          <a:xfrm flipV="1">
            <a:off x="4187374" y="3181259"/>
            <a:ext cx="1195212" cy="10594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꺾인 연결선 82"/>
          <p:cNvCxnSpPr>
            <a:stCxn id="79" idx="3"/>
            <a:endCxn id="74" idx="2"/>
          </p:cNvCxnSpPr>
          <p:nvPr/>
        </p:nvCxnSpPr>
        <p:spPr bwMode="auto">
          <a:xfrm flipV="1">
            <a:off x="6065210" y="3284187"/>
            <a:ext cx="828359" cy="12714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꺾인 연결선 83"/>
          <p:cNvCxnSpPr>
            <a:stCxn id="78" idx="3"/>
            <a:endCxn id="74" idx="2"/>
          </p:cNvCxnSpPr>
          <p:nvPr/>
        </p:nvCxnSpPr>
        <p:spPr bwMode="auto">
          <a:xfrm>
            <a:off x="6065211" y="2892216"/>
            <a:ext cx="828358" cy="39197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꺾인 연결선 84"/>
          <p:cNvCxnSpPr>
            <a:stCxn id="27" idx="3"/>
            <a:endCxn id="77" idx="2"/>
          </p:cNvCxnSpPr>
          <p:nvPr/>
        </p:nvCxnSpPr>
        <p:spPr bwMode="auto">
          <a:xfrm>
            <a:off x="2319336" y="3285960"/>
            <a:ext cx="751534" cy="124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6" name="꺾인 연결선 85"/>
          <p:cNvCxnSpPr>
            <a:stCxn id="77" idx="4"/>
            <a:endCxn id="79" idx="1"/>
          </p:cNvCxnSpPr>
          <p:nvPr/>
        </p:nvCxnSpPr>
        <p:spPr bwMode="auto">
          <a:xfrm>
            <a:off x="4187374" y="3287207"/>
            <a:ext cx="1195211" cy="12412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Rectangle 118"/>
          <p:cNvSpPr>
            <a:spLocks noChangeArrowheads="1"/>
          </p:cNvSpPr>
          <p:nvPr/>
        </p:nvSpPr>
        <p:spPr bwMode="auto">
          <a:xfrm>
            <a:off x="5382587" y="3555920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사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0" name="꺾인 연결선 89"/>
          <p:cNvCxnSpPr>
            <a:stCxn id="77" idx="4"/>
            <a:endCxn id="89" idx="1"/>
          </p:cNvCxnSpPr>
          <p:nvPr/>
        </p:nvCxnSpPr>
        <p:spPr bwMode="auto">
          <a:xfrm>
            <a:off x="4187374" y="3287207"/>
            <a:ext cx="1195213" cy="36158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3" name="꺾인 연결선 92"/>
          <p:cNvCxnSpPr>
            <a:stCxn id="89" idx="3"/>
            <a:endCxn id="74" idx="2"/>
          </p:cNvCxnSpPr>
          <p:nvPr/>
        </p:nvCxnSpPr>
        <p:spPr bwMode="auto">
          <a:xfrm flipV="1">
            <a:off x="6065212" y="3284187"/>
            <a:ext cx="828357" cy="36460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9" name="AutoShape 64"/>
          <p:cNvSpPr>
            <a:spLocks noChangeArrowheads="1"/>
          </p:cNvSpPr>
          <p:nvPr/>
        </p:nvSpPr>
        <p:spPr bwMode="auto">
          <a:xfrm>
            <a:off x="6893565" y="4048369"/>
            <a:ext cx="1547049" cy="1127604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시간대 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객층별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실적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sal410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월 목표 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진도율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sal150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제품별실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적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])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Rectangle 118"/>
          <p:cNvSpPr>
            <a:spLocks noChangeArrowheads="1"/>
          </p:cNvSpPr>
          <p:nvPr/>
        </p:nvSpPr>
        <p:spPr bwMode="auto">
          <a:xfrm>
            <a:off x="5390404" y="4340782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0" name="꺾인 연결선 149"/>
          <p:cNvCxnSpPr>
            <a:stCxn id="145" idx="3"/>
            <a:endCxn id="139" idx="2"/>
          </p:cNvCxnSpPr>
          <p:nvPr/>
        </p:nvCxnSpPr>
        <p:spPr bwMode="auto">
          <a:xfrm>
            <a:off x="6073029" y="4433651"/>
            <a:ext cx="820536" cy="17852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1" name="꺾인 연결선 150"/>
          <p:cNvCxnSpPr>
            <a:stCxn id="118" idx="3"/>
            <a:endCxn id="139" idx="2"/>
          </p:cNvCxnSpPr>
          <p:nvPr/>
        </p:nvCxnSpPr>
        <p:spPr bwMode="auto">
          <a:xfrm flipV="1">
            <a:off x="6073029" y="4612171"/>
            <a:ext cx="820536" cy="25157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꺾인 연결선 152"/>
          <p:cNvCxnSpPr>
            <a:stCxn id="119" idx="4"/>
            <a:endCxn id="145" idx="1"/>
          </p:cNvCxnSpPr>
          <p:nvPr/>
        </p:nvCxnSpPr>
        <p:spPr bwMode="auto">
          <a:xfrm flipV="1">
            <a:off x="4187373" y="4433651"/>
            <a:ext cx="1203031" cy="21035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0" name="AutoShape 64"/>
          <p:cNvSpPr>
            <a:spLocks noChangeArrowheads="1"/>
          </p:cNvSpPr>
          <p:nvPr/>
        </p:nvSpPr>
        <p:spPr bwMode="auto">
          <a:xfrm>
            <a:off x="6893570" y="5446156"/>
            <a:ext cx="1547044" cy="102583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com250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지역코드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sal150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제품별실적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sal410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월 목표 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진도율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AutoShape 64"/>
          <p:cNvSpPr>
            <a:spLocks noChangeArrowheads="1"/>
          </p:cNvSpPr>
          <p:nvPr/>
        </p:nvSpPr>
        <p:spPr bwMode="auto">
          <a:xfrm>
            <a:off x="3070870" y="1852153"/>
            <a:ext cx="1116504" cy="31078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1" name="꺾인 연결선 90"/>
          <p:cNvCxnSpPr>
            <a:stCxn id="26" idx="3"/>
            <a:endCxn id="87" idx="2"/>
          </p:cNvCxnSpPr>
          <p:nvPr/>
        </p:nvCxnSpPr>
        <p:spPr bwMode="auto">
          <a:xfrm>
            <a:off x="2319337" y="2006725"/>
            <a:ext cx="751533" cy="81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8" name="Rectangle 118"/>
          <p:cNvSpPr>
            <a:spLocks noChangeArrowheads="1"/>
          </p:cNvSpPr>
          <p:nvPr/>
        </p:nvSpPr>
        <p:spPr bwMode="auto">
          <a:xfrm>
            <a:off x="5390404" y="4770873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9" name="AutoShape 64"/>
          <p:cNvSpPr>
            <a:spLocks noChangeArrowheads="1"/>
          </p:cNvSpPr>
          <p:nvPr/>
        </p:nvSpPr>
        <p:spPr bwMode="auto">
          <a:xfrm>
            <a:off x="3070870" y="4488619"/>
            <a:ext cx="1116503" cy="31078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0" name="꺾인 연결선 119"/>
          <p:cNvCxnSpPr>
            <a:stCxn id="119" idx="4"/>
            <a:endCxn id="118" idx="1"/>
          </p:cNvCxnSpPr>
          <p:nvPr/>
        </p:nvCxnSpPr>
        <p:spPr bwMode="auto">
          <a:xfrm>
            <a:off x="4187373" y="4644010"/>
            <a:ext cx="1203031" cy="21973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4" name="꺾인 연결선 123"/>
          <p:cNvCxnSpPr>
            <a:stCxn id="28" idx="3"/>
            <a:endCxn id="119" idx="2"/>
          </p:cNvCxnSpPr>
          <p:nvPr/>
        </p:nvCxnSpPr>
        <p:spPr bwMode="auto">
          <a:xfrm>
            <a:off x="2319335" y="4643022"/>
            <a:ext cx="751535" cy="98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0" name="Rectangle 118"/>
          <p:cNvSpPr>
            <a:spLocks noChangeArrowheads="1"/>
          </p:cNvSpPr>
          <p:nvPr/>
        </p:nvSpPr>
        <p:spPr bwMode="auto">
          <a:xfrm>
            <a:off x="5382585" y="5687686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1" name="꺾인 연결선 130"/>
          <p:cNvCxnSpPr>
            <a:stCxn id="130" idx="3"/>
            <a:endCxn id="170" idx="2"/>
          </p:cNvCxnSpPr>
          <p:nvPr/>
        </p:nvCxnSpPr>
        <p:spPr bwMode="auto">
          <a:xfrm>
            <a:off x="6065210" y="5780555"/>
            <a:ext cx="828360" cy="17852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2" name="꺾인 연결선 131"/>
          <p:cNvCxnSpPr>
            <a:stCxn id="135" idx="3"/>
            <a:endCxn id="170" idx="2"/>
          </p:cNvCxnSpPr>
          <p:nvPr/>
        </p:nvCxnSpPr>
        <p:spPr bwMode="auto">
          <a:xfrm flipV="1">
            <a:off x="6065210" y="5959075"/>
            <a:ext cx="828360" cy="25157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4" name="꺾인 연결선 133"/>
          <p:cNvCxnSpPr>
            <a:stCxn id="136" idx="4"/>
            <a:endCxn id="130" idx="1"/>
          </p:cNvCxnSpPr>
          <p:nvPr/>
        </p:nvCxnSpPr>
        <p:spPr bwMode="auto">
          <a:xfrm flipV="1">
            <a:off x="4187373" y="5780555"/>
            <a:ext cx="1195212" cy="21817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5" name="Rectangle 118"/>
          <p:cNvSpPr>
            <a:spLocks noChangeArrowheads="1"/>
          </p:cNvSpPr>
          <p:nvPr/>
        </p:nvSpPr>
        <p:spPr bwMode="auto">
          <a:xfrm>
            <a:off x="5382585" y="6117777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6" name="AutoShape 64"/>
          <p:cNvSpPr>
            <a:spLocks noChangeArrowheads="1"/>
          </p:cNvSpPr>
          <p:nvPr/>
        </p:nvSpPr>
        <p:spPr bwMode="auto">
          <a:xfrm>
            <a:off x="3070870" y="5843338"/>
            <a:ext cx="1116503" cy="31078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7" name="꺾인 연결선 136"/>
          <p:cNvCxnSpPr>
            <a:stCxn id="136" idx="4"/>
            <a:endCxn id="135" idx="1"/>
          </p:cNvCxnSpPr>
          <p:nvPr/>
        </p:nvCxnSpPr>
        <p:spPr bwMode="auto">
          <a:xfrm>
            <a:off x="4187373" y="5998729"/>
            <a:ext cx="1195212" cy="21191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8" name="꺾인 연결선 157"/>
          <p:cNvCxnSpPr>
            <a:stCxn id="29" idx="3"/>
            <a:endCxn id="136" idx="2"/>
          </p:cNvCxnSpPr>
          <p:nvPr/>
        </p:nvCxnSpPr>
        <p:spPr bwMode="auto">
          <a:xfrm>
            <a:off x="2324100" y="5996071"/>
            <a:ext cx="746770" cy="265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9" name="Rectangle 130"/>
          <p:cNvSpPr>
            <a:spLocks noChangeArrowheads="1"/>
          </p:cNvSpPr>
          <p:nvPr/>
        </p:nvSpPr>
        <p:spPr bwMode="auto">
          <a:xfrm>
            <a:off x="4120581" y="1784015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3" name="Rectangle 130"/>
          <p:cNvSpPr>
            <a:spLocks noChangeArrowheads="1"/>
          </p:cNvSpPr>
          <p:nvPr/>
        </p:nvSpPr>
        <p:spPr bwMode="auto">
          <a:xfrm>
            <a:off x="4159326" y="300197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5" name="Rectangle 130"/>
          <p:cNvSpPr>
            <a:spLocks noChangeArrowheads="1"/>
          </p:cNvSpPr>
          <p:nvPr/>
        </p:nvSpPr>
        <p:spPr bwMode="auto">
          <a:xfrm>
            <a:off x="4187373" y="4380296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7" name="Rectangle 130"/>
          <p:cNvSpPr>
            <a:spLocks noChangeArrowheads="1"/>
          </p:cNvSpPr>
          <p:nvPr/>
        </p:nvSpPr>
        <p:spPr bwMode="auto">
          <a:xfrm>
            <a:off x="4159326" y="573080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545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제품교환권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26" idx="1"/>
          </p:cNvCxnSpPr>
          <p:nvPr/>
        </p:nvCxnSpPr>
        <p:spPr bwMode="auto">
          <a:xfrm flipV="1">
            <a:off x="949325" y="2702260"/>
            <a:ext cx="682625" cy="128214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261938" y="379866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제품교환권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788968" y="2444358"/>
            <a:ext cx="682626" cy="18757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027028" y="2428174"/>
            <a:ext cx="1345134" cy="55057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5788968" y="2814309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</a:t>
            </a:r>
            <a:r>
              <a:rPr kumimoji="1" lang="ko-KR" altLang="en-US" sz="1000" b="1" dirty="0" err="1">
                <a:latin typeface="맑은 고딕" pitchFamily="50" charset="-127"/>
                <a:ea typeface="맑은 고딕" pitchFamily="50" charset="-127"/>
              </a:rPr>
              <a:t>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41" idx="4"/>
            <a:endCxn id="155" idx="1"/>
          </p:cNvCxnSpPr>
          <p:nvPr/>
        </p:nvCxnSpPr>
        <p:spPr bwMode="auto">
          <a:xfrm flipV="1">
            <a:off x="4372162" y="2538144"/>
            <a:ext cx="1416806" cy="16531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631950" y="251652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제품교환권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회수현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631949" y="4858667"/>
            <a:ext cx="687387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제품교환권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판매현황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0" name="AutoShape 145"/>
          <p:cNvCxnSpPr>
            <a:cxnSpLocks noChangeShapeType="1"/>
            <a:stCxn id="147" idx="3"/>
            <a:endCxn id="27" idx="1"/>
          </p:cNvCxnSpPr>
          <p:nvPr/>
        </p:nvCxnSpPr>
        <p:spPr bwMode="auto">
          <a:xfrm>
            <a:off x="949325" y="3984400"/>
            <a:ext cx="682624" cy="109901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2319337" y="2702260"/>
            <a:ext cx="707691" cy="119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꺾인 연결선 55"/>
          <p:cNvCxnSpPr>
            <a:stCxn id="41" idx="4"/>
            <a:endCxn id="16" idx="1"/>
          </p:cNvCxnSpPr>
          <p:nvPr/>
        </p:nvCxnSpPr>
        <p:spPr bwMode="auto">
          <a:xfrm>
            <a:off x="4372162" y="2703459"/>
            <a:ext cx="1416806" cy="20371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Rectangle 118"/>
          <p:cNvSpPr>
            <a:spLocks noChangeArrowheads="1"/>
          </p:cNvSpPr>
          <p:nvPr/>
        </p:nvSpPr>
        <p:spPr bwMode="auto">
          <a:xfrm>
            <a:off x="5788969" y="5004979"/>
            <a:ext cx="682626" cy="16627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5" name="꺾인 연결선 74"/>
          <p:cNvCxnSpPr>
            <a:stCxn id="77" idx="4"/>
            <a:endCxn id="78" idx="1"/>
          </p:cNvCxnSpPr>
          <p:nvPr/>
        </p:nvCxnSpPr>
        <p:spPr bwMode="auto">
          <a:xfrm flipV="1">
            <a:off x="4372161" y="4681851"/>
            <a:ext cx="1416808" cy="40280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꺾인 연결선 75"/>
          <p:cNvCxnSpPr>
            <a:stCxn id="73" idx="3"/>
          </p:cNvCxnSpPr>
          <p:nvPr/>
        </p:nvCxnSpPr>
        <p:spPr bwMode="auto">
          <a:xfrm flipV="1">
            <a:off x="6471595" y="5053143"/>
            <a:ext cx="1192471" cy="3497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AutoShape 64"/>
          <p:cNvSpPr>
            <a:spLocks noChangeArrowheads="1"/>
          </p:cNvSpPr>
          <p:nvPr/>
        </p:nvSpPr>
        <p:spPr bwMode="auto">
          <a:xfrm>
            <a:off x="3027028" y="4834398"/>
            <a:ext cx="1345133" cy="50051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78" name="Rectangle 118"/>
          <p:cNvSpPr>
            <a:spLocks noChangeArrowheads="1"/>
          </p:cNvSpPr>
          <p:nvPr/>
        </p:nvSpPr>
        <p:spPr bwMode="auto">
          <a:xfrm>
            <a:off x="5788969" y="4588982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Rectangle 118"/>
          <p:cNvSpPr>
            <a:spLocks noChangeArrowheads="1"/>
          </p:cNvSpPr>
          <p:nvPr/>
        </p:nvSpPr>
        <p:spPr bwMode="auto">
          <a:xfrm>
            <a:off x="5788968" y="5389442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1" name="꺾인 연결선 80"/>
          <p:cNvCxnSpPr>
            <a:stCxn id="77" idx="4"/>
            <a:endCxn id="73" idx="1"/>
          </p:cNvCxnSpPr>
          <p:nvPr/>
        </p:nvCxnSpPr>
        <p:spPr bwMode="auto">
          <a:xfrm>
            <a:off x="4372161" y="5084657"/>
            <a:ext cx="1416808" cy="346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꺾인 연결선 82"/>
          <p:cNvCxnSpPr>
            <a:stCxn id="79" idx="3"/>
          </p:cNvCxnSpPr>
          <p:nvPr/>
        </p:nvCxnSpPr>
        <p:spPr bwMode="auto">
          <a:xfrm flipV="1">
            <a:off x="6471593" y="5053143"/>
            <a:ext cx="1192473" cy="42916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꺾인 연결선 83"/>
          <p:cNvCxnSpPr>
            <a:stCxn id="78" idx="3"/>
          </p:cNvCxnSpPr>
          <p:nvPr/>
        </p:nvCxnSpPr>
        <p:spPr bwMode="auto">
          <a:xfrm>
            <a:off x="6471594" y="4681851"/>
            <a:ext cx="1192472" cy="37129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꺾인 연결선 84"/>
          <p:cNvCxnSpPr>
            <a:stCxn id="27" idx="3"/>
            <a:endCxn id="77" idx="2"/>
          </p:cNvCxnSpPr>
          <p:nvPr/>
        </p:nvCxnSpPr>
        <p:spPr bwMode="auto">
          <a:xfrm>
            <a:off x="2319336" y="5083410"/>
            <a:ext cx="707692" cy="124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6" name="꺾인 연결선 85"/>
          <p:cNvCxnSpPr>
            <a:stCxn id="77" idx="4"/>
            <a:endCxn id="79" idx="1"/>
          </p:cNvCxnSpPr>
          <p:nvPr/>
        </p:nvCxnSpPr>
        <p:spPr bwMode="auto">
          <a:xfrm>
            <a:off x="4372161" y="5084657"/>
            <a:ext cx="1416807" cy="39765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AutoShape 64"/>
          <p:cNvSpPr>
            <a:spLocks noChangeArrowheads="1"/>
          </p:cNvSpPr>
          <p:nvPr/>
        </p:nvSpPr>
        <p:spPr bwMode="auto">
          <a:xfrm>
            <a:off x="7444473" y="2425902"/>
            <a:ext cx="1486066" cy="55057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sal150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제품별실적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 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com150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제품정보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97" name="꺾인 연결선 96"/>
          <p:cNvCxnSpPr>
            <a:stCxn id="155" idx="3"/>
            <a:endCxn id="96" idx="2"/>
          </p:cNvCxnSpPr>
          <p:nvPr/>
        </p:nvCxnSpPr>
        <p:spPr bwMode="auto">
          <a:xfrm>
            <a:off x="6471594" y="2538144"/>
            <a:ext cx="972879" cy="16304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꺾인 연결선 100"/>
          <p:cNvCxnSpPr>
            <a:stCxn id="16" idx="3"/>
            <a:endCxn id="96" idx="2"/>
          </p:cNvCxnSpPr>
          <p:nvPr/>
        </p:nvCxnSpPr>
        <p:spPr bwMode="auto">
          <a:xfrm flipV="1">
            <a:off x="6471593" y="2701187"/>
            <a:ext cx="972880" cy="20599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5" name="AutoShape 64"/>
          <p:cNvSpPr>
            <a:spLocks noChangeArrowheads="1"/>
          </p:cNvSpPr>
          <p:nvPr/>
        </p:nvSpPr>
        <p:spPr bwMode="auto">
          <a:xfrm>
            <a:off x="7444473" y="4806422"/>
            <a:ext cx="1486066" cy="50051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sal120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제품교환권 판매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8" name="Rectangle 130"/>
          <p:cNvSpPr>
            <a:spLocks noChangeArrowheads="1"/>
          </p:cNvSpPr>
          <p:nvPr/>
        </p:nvSpPr>
        <p:spPr bwMode="auto">
          <a:xfrm>
            <a:off x="4416256" y="241595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Rectangle 130"/>
          <p:cNvSpPr>
            <a:spLocks noChangeArrowheads="1"/>
          </p:cNvSpPr>
          <p:nvPr/>
        </p:nvSpPr>
        <p:spPr bwMode="auto">
          <a:xfrm>
            <a:off x="4415709" y="4806422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537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재활용품 조회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41" idx="2"/>
          </p:cNvCxnSpPr>
          <p:nvPr/>
        </p:nvCxnSpPr>
        <p:spPr bwMode="auto">
          <a:xfrm>
            <a:off x="2647161" y="3624249"/>
            <a:ext cx="532726" cy="136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1750646" y="3438511"/>
            <a:ext cx="89651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재활용품 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093465" y="3437642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7252592" y="2860431"/>
            <a:ext cx="1539716" cy="153181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자재출고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판매분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])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lgc180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점포별 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사용자재정보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com240 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카렌다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 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lgc150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재활용품 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수거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6" name="꺾인 연결선 185"/>
          <p:cNvCxnSpPr>
            <a:stCxn id="41" idx="4"/>
            <a:endCxn id="155" idx="1"/>
          </p:cNvCxnSpPr>
          <p:nvPr/>
        </p:nvCxnSpPr>
        <p:spPr bwMode="auto">
          <a:xfrm flipV="1">
            <a:off x="3810124" y="3623380"/>
            <a:ext cx="1283341" cy="223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>
            <a:off x="5776090" y="3623380"/>
            <a:ext cx="1476502" cy="295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179887" y="3126155"/>
            <a:ext cx="630237" cy="99892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com110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118"/>
          <p:cNvSpPr>
            <a:spLocks noChangeArrowheads="1"/>
          </p:cNvSpPr>
          <p:nvPr/>
        </p:nvSpPr>
        <p:spPr bwMode="auto">
          <a:xfrm>
            <a:off x="5093467" y="2871027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5093466" y="4011829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41" idx="4"/>
            <a:endCxn id="16" idx="1"/>
          </p:cNvCxnSpPr>
          <p:nvPr/>
        </p:nvCxnSpPr>
        <p:spPr bwMode="auto">
          <a:xfrm>
            <a:off x="3810124" y="3625615"/>
            <a:ext cx="1283342" cy="57195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꺾인 연결선 24"/>
          <p:cNvCxnSpPr>
            <a:stCxn id="16" idx="3"/>
            <a:endCxn id="172" idx="2"/>
          </p:cNvCxnSpPr>
          <p:nvPr/>
        </p:nvCxnSpPr>
        <p:spPr bwMode="auto">
          <a:xfrm flipV="1">
            <a:off x="5776091" y="3626339"/>
            <a:ext cx="1476501" cy="57122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꺾인 연결선 27"/>
          <p:cNvCxnSpPr>
            <a:stCxn id="15" idx="3"/>
            <a:endCxn id="172" idx="2"/>
          </p:cNvCxnSpPr>
          <p:nvPr/>
        </p:nvCxnSpPr>
        <p:spPr bwMode="auto">
          <a:xfrm>
            <a:off x="5776092" y="3056765"/>
            <a:ext cx="1476500" cy="56957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꺾인 연결선 28"/>
          <p:cNvCxnSpPr>
            <a:stCxn id="41" idx="4"/>
            <a:endCxn id="15" idx="1"/>
          </p:cNvCxnSpPr>
          <p:nvPr/>
        </p:nvCxnSpPr>
        <p:spPr bwMode="auto">
          <a:xfrm flipV="1">
            <a:off x="3810124" y="3056765"/>
            <a:ext cx="1283343" cy="56885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Rectangle 130"/>
          <p:cNvSpPr>
            <a:spLocks noChangeArrowheads="1"/>
          </p:cNvSpPr>
          <p:nvPr/>
        </p:nvSpPr>
        <p:spPr bwMode="auto">
          <a:xfrm>
            <a:off x="3815773" y="3366234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644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  <a:cs typeface="Arial" charset="0"/>
              </a:rPr>
              <a:t>메뉴키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/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  <a:cs typeface="Arial" charset="0"/>
              </a:rPr>
              <a:t>제품키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등록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26" idx="1"/>
          </p:cNvCxnSpPr>
          <p:nvPr/>
        </p:nvCxnSpPr>
        <p:spPr bwMode="auto">
          <a:xfrm flipV="1">
            <a:off x="1043105" y="2702260"/>
            <a:ext cx="588845" cy="128214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179754" y="3798662"/>
            <a:ext cx="863351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메뉴키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제품키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4961130" y="2552625"/>
            <a:ext cx="768102" cy="2986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메뉴키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설정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3100564" y="2513735"/>
            <a:ext cx="1330746" cy="37494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com610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메뉴키등록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본사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4837440" y="3102995"/>
            <a:ext cx="1012141" cy="638776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com150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제품정보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631950" y="2516522"/>
            <a:ext cx="939312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점포메뉴키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점포일괄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631949" y="4591828"/>
            <a:ext cx="939313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점포제품키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0" name="AutoShape 145"/>
          <p:cNvCxnSpPr>
            <a:cxnSpLocks noChangeShapeType="1"/>
            <a:stCxn id="147" idx="3"/>
            <a:endCxn id="27" idx="1"/>
          </p:cNvCxnSpPr>
          <p:nvPr/>
        </p:nvCxnSpPr>
        <p:spPr bwMode="auto">
          <a:xfrm>
            <a:off x="1043105" y="3984400"/>
            <a:ext cx="588844" cy="83217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4" name="AutoShape 64"/>
          <p:cNvSpPr>
            <a:spLocks noChangeArrowheads="1"/>
          </p:cNvSpPr>
          <p:nvPr/>
        </p:nvSpPr>
        <p:spPr bwMode="auto">
          <a:xfrm>
            <a:off x="7800941" y="4573242"/>
            <a:ext cx="1077336" cy="49836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com650 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점포제품키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AutoShape 64"/>
          <p:cNvSpPr>
            <a:spLocks noChangeArrowheads="1"/>
          </p:cNvSpPr>
          <p:nvPr/>
        </p:nvSpPr>
        <p:spPr bwMode="auto">
          <a:xfrm>
            <a:off x="5126352" y="4671503"/>
            <a:ext cx="982212" cy="286207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com650_tmp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점포제품키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TEMP)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9" name="꺾인 연결선 68"/>
          <p:cNvCxnSpPr>
            <a:stCxn id="26" idx="0"/>
            <a:endCxn id="87" idx="3"/>
          </p:cNvCxnSpPr>
          <p:nvPr/>
        </p:nvCxnSpPr>
        <p:spPr bwMode="auto">
          <a:xfrm rot="16200000" flipV="1">
            <a:off x="1897233" y="2312149"/>
            <a:ext cx="279461" cy="12928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2" name="Rectangle 130"/>
          <p:cNvSpPr>
            <a:spLocks noChangeArrowheads="1"/>
          </p:cNvSpPr>
          <p:nvPr/>
        </p:nvSpPr>
        <p:spPr bwMode="auto">
          <a:xfrm>
            <a:off x="2848855" y="1842361"/>
            <a:ext cx="1582455" cy="28522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</a:t>
            </a: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메뉴키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파일생성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AutoShape 64"/>
          <p:cNvSpPr>
            <a:spLocks noChangeArrowheads="1"/>
          </p:cNvSpPr>
          <p:nvPr/>
        </p:nvSpPr>
        <p:spPr bwMode="auto">
          <a:xfrm>
            <a:off x="1524000" y="1732106"/>
            <a:ext cx="896639" cy="50495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lang="en-US" altLang="ko-KR" sz="800" dirty="0" err="1" smtClean="0">
                <a:latin typeface="맑은 고딕" pitchFamily="50" charset="-127"/>
                <a:ea typeface="맑은 고딕" pitchFamily="50" charset="-127"/>
              </a:rPr>
              <a:t>Sp</a:t>
            </a: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호출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FILE_ALL_MNUKEY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8" name="꺾인 연결선 87"/>
          <p:cNvCxnSpPr>
            <a:stCxn id="87" idx="4"/>
            <a:endCxn id="72" idx="1"/>
          </p:cNvCxnSpPr>
          <p:nvPr/>
        </p:nvCxnSpPr>
        <p:spPr bwMode="auto">
          <a:xfrm>
            <a:off x="2420639" y="1984584"/>
            <a:ext cx="428216" cy="39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5" name="꺾인 연결선 94"/>
          <p:cNvCxnSpPr>
            <a:stCxn id="26" idx="3"/>
            <a:endCxn id="172" idx="2"/>
          </p:cNvCxnSpPr>
          <p:nvPr/>
        </p:nvCxnSpPr>
        <p:spPr bwMode="auto">
          <a:xfrm flipV="1">
            <a:off x="2571262" y="2701205"/>
            <a:ext cx="529302" cy="10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0" name="꺾인 연결선 99"/>
          <p:cNvCxnSpPr>
            <a:stCxn id="172" idx="4"/>
            <a:endCxn id="155" idx="1"/>
          </p:cNvCxnSpPr>
          <p:nvPr/>
        </p:nvCxnSpPr>
        <p:spPr bwMode="auto">
          <a:xfrm>
            <a:off x="4431310" y="2701205"/>
            <a:ext cx="529820" cy="75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꺾인 연결선 102"/>
          <p:cNvCxnSpPr>
            <a:stCxn id="155" idx="2"/>
            <a:endCxn id="41" idx="1"/>
          </p:cNvCxnSpPr>
          <p:nvPr/>
        </p:nvCxnSpPr>
        <p:spPr bwMode="auto">
          <a:xfrm rot="5400000">
            <a:off x="5218499" y="2976312"/>
            <a:ext cx="251695" cy="167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꺾인 연결선 107"/>
          <p:cNvCxnSpPr>
            <a:stCxn id="155" idx="3"/>
            <a:endCxn id="113" idx="2"/>
          </p:cNvCxnSpPr>
          <p:nvPr/>
        </p:nvCxnSpPr>
        <p:spPr bwMode="auto">
          <a:xfrm flipV="1">
            <a:off x="5729232" y="2700455"/>
            <a:ext cx="883704" cy="150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3" name="AutoShape 64"/>
          <p:cNvSpPr>
            <a:spLocks noChangeArrowheads="1"/>
          </p:cNvSpPr>
          <p:nvPr/>
        </p:nvSpPr>
        <p:spPr bwMode="auto">
          <a:xfrm>
            <a:off x="6612936" y="2512985"/>
            <a:ext cx="1330746" cy="37494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com610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메뉴키등록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본사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25" name="Rectangle 130"/>
          <p:cNvSpPr>
            <a:spLocks noChangeArrowheads="1"/>
          </p:cNvSpPr>
          <p:nvPr/>
        </p:nvSpPr>
        <p:spPr bwMode="auto">
          <a:xfrm>
            <a:off x="2488129" y="2643715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6" name="Rectangle 130"/>
          <p:cNvSpPr>
            <a:spLocks noChangeArrowheads="1"/>
          </p:cNvSpPr>
          <p:nvPr/>
        </p:nvSpPr>
        <p:spPr bwMode="auto">
          <a:xfrm>
            <a:off x="5776410" y="2667159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9" name="Rectangle 118"/>
          <p:cNvSpPr>
            <a:spLocks noChangeArrowheads="1"/>
          </p:cNvSpPr>
          <p:nvPr/>
        </p:nvSpPr>
        <p:spPr bwMode="auto">
          <a:xfrm>
            <a:off x="6397877" y="4671502"/>
            <a:ext cx="1067526" cy="2986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점포제품키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저장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3" name="직선 화살표 연결선 142"/>
          <p:cNvCxnSpPr>
            <a:stCxn id="139" idx="3"/>
            <a:endCxn id="74" idx="2"/>
          </p:cNvCxnSpPr>
          <p:nvPr/>
        </p:nvCxnSpPr>
        <p:spPr bwMode="auto">
          <a:xfrm>
            <a:off x="7465403" y="4820840"/>
            <a:ext cx="335538" cy="158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6" name="AutoShape 64"/>
          <p:cNvSpPr>
            <a:spLocks noChangeArrowheads="1"/>
          </p:cNvSpPr>
          <p:nvPr/>
        </p:nvSpPr>
        <p:spPr bwMode="auto">
          <a:xfrm>
            <a:off x="7812386" y="5277381"/>
            <a:ext cx="1059776" cy="638776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SP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호출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lang="en-US" altLang="ko-KR" sz="800" dirty="0">
                <a:latin typeface="맑은 고딕" pitchFamily="50" charset="-127"/>
                <a:ea typeface="맑은 고딕" pitchFamily="50" charset="-127"/>
              </a:rPr>
              <a:t>FILE_EACH_JEPUMKEY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8" name="꺾인 연결선 147"/>
          <p:cNvCxnSpPr>
            <a:stCxn id="74" idx="3"/>
            <a:endCxn id="146" idx="1"/>
          </p:cNvCxnSpPr>
          <p:nvPr/>
        </p:nvCxnSpPr>
        <p:spPr bwMode="auto">
          <a:xfrm rot="16200000" flipH="1">
            <a:off x="8238052" y="5173159"/>
            <a:ext cx="205778" cy="266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0" name="Rectangle 130"/>
          <p:cNvSpPr>
            <a:spLocks noChangeArrowheads="1"/>
          </p:cNvSpPr>
          <p:nvPr/>
        </p:nvSpPr>
        <p:spPr bwMode="auto">
          <a:xfrm>
            <a:off x="7547814" y="6147689"/>
            <a:ext cx="1582455" cy="28522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</a:t>
            </a: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제품키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파일생성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1" name="꺾인 연결선 150"/>
          <p:cNvCxnSpPr>
            <a:stCxn id="146" idx="3"/>
            <a:endCxn id="150" idx="0"/>
          </p:cNvCxnSpPr>
          <p:nvPr/>
        </p:nvCxnSpPr>
        <p:spPr bwMode="auto">
          <a:xfrm rot="5400000">
            <a:off x="8224892" y="6030307"/>
            <a:ext cx="231532" cy="323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4" name="다이아몬드 153"/>
          <p:cNvSpPr/>
          <p:nvPr/>
        </p:nvSpPr>
        <p:spPr bwMode="auto">
          <a:xfrm>
            <a:off x="2736459" y="4517943"/>
            <a:ext cx="703008" cy="608960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1" lang="ko-KR" altLang="en-US" sz="800" b="1" dirty="0">
                <a:latin typeface="맑은 고딕" pitchFamily="50" charset="-127"/>
                <a:ea typeface="맑은 고딕" pitchFamily="50" charset="-127"/>
              </a:rPr>
              <a:t>엑셀 </a:t>
            </a:r>
            <a:r>
              <a:rPr kumimoji="1" lang="ko-KR" altLang="en-US" sz="800" b="1" dirty="0" smtClean="0">
                <a:latin typeface="맑은 고딕" pitchFamily="50" charset="-127"/>
                <a:ea typeface="맑은 고딕" pitchFamily="50" charset="-127"/>
              </a:rPr>
              <a:t>업로드</a:t>
            </a:r>
            <a:endParaRPr kumimoji="1" lang="en-US" altLang="ko-KR" sz="8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7" name="꺾인 연결선 156"/>
          <p:cNvCxnSpPr>
            <a:stCxn id="27" idx="3"/>
            <a:endCxn id="154" idx="1"/>
          </p:cNvCxnSpPr>
          <p:nvPr/>
        </p:nvCxnSpPr>
        <p:spPr bwMode="auto">
          <a:xfrm>
            <a:off x="2571262" y="4816571"/>
            <a:ext cx="165197" cy="5852"/>
          </a:xfrm>
          <a:prstGeom prst="bentConnector3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0" name="꺾인 연결선 159"/>
          <p:cNvCxnSpPr>
            <a:stCxn id="154" idx="2"/>
          </p:cNvCxnSpPr>
          <p:nvPr/>
        </p:nvCxnSpPr>
        <p:spPr bwMode="auto">
          <a:xfrm rot="16200000" flipH="1">
            <a:off x="3431398" y="4783468"/>
            <a:ext cx="390771" cy="1077640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꺾인 연결선 162"/>
          <p:cNvCxnSpPr>
            <a:stCxn id="154" idx="0"/>
            <a:endCxn id="207" idx="2"/>
          </p:cNvCxnSpPr>
          <p:nvPr/>
        </p:nvCxnSpPr>
        <p:spPr bwMode="auto">
          <a:xfrm rot="5400000" flipH="1" flipV="1">
            <a:off x="3478547" y="3779553"/>
            <a:ext cx="347806" cy="1128974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7" name="Rectangle 130"/>
          <p:cNvSpPr>
            <a:spLocks noChangeArrowheads="1"/>
          </p:cNvSpPr>
          <p:nvPr/>
        </p:nvSpPr>
        <p:spPr bwMode="auto">
          <a:xfrm>
            <a:off x="3052608" y="5179672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b="1" dirty="0" smtClean="0">
                <a:latin typeface="맑은 고딕" pitchFamily="50" charset="-127"/>
                <a:ea typeface="맑은 고딕" pitchFamily="50" charset="-127"/>
              </a:rPr>
              <a:t>Com650_tmp</a:t>
            </a: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smtClean="0">
                <a:latin typeface="맑은 고딕" pitchFamily="50" charset="-127"/>
                <a:ea typeface="맑은 고딕" pitchFamily="50" charset="-127"/>
              </a:rPr>
              <a:t>정상 </a:t>
            </a:r>
            <a:r>
              <a:rPr kumimoji="1" lang="ko-KR" altLang="en-US" sz="800" b="1" dirty="0" err="1" smtClean="0">
                <a:latin typeface="맑은 고딕" pitchFamily="50" charset="-127"/>
                <a:ea typeface="맑은 고딕" pitchFamily="50" charset="-127"/>
              </a:rPr>
              <a:t>데이터있을경우</a:t>
            </a:r>
            <a:endParaRPr kumimoji="1" lang="en-US" altLang="ko-KR" sz="8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b="1" dirty="0" err="1" smtClean="0">
                <a:latin typeface="맑은 고딕" pitchFamily="50" charset="-127"/>
                <a:ea typeface="맑은 고딕" pitchFamily="50" charset="-127"/>
              </a:rPr>
              <a:t>작업중</a:t>
            </a:r>
            <a:r>
              <a:rPr kumimoji="1" lang="en-US" altLang="ko-KR" sz="8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69" name="Rectangle 118"/>
          <p:cNvSpPr>
            <a:spLocks noChangeArrowheads="1"/>
          </p:cNvSpPr>
          <p:nvPr/>
        </p:nvSpPr>
        <p:spPr bwMode="auto">
          <a:xfrm>
            <a:off x="4142712" y="5368336"/>
            <a:ext cx="1130663" cy="2986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오류메세지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출력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0" name="Rectangle 130"/>
          <p:cNvSpPr>
            <a:spLocks noChangeArrowheads="1"/>
          </p:cNvSpPr>
          <p:nvPr/>
        </p:nvSpPr>
        <p:spPr bwMode="auto">
          <a:xfrm>
            <a:off x="3033078" y="4159822"/>
            <a:ext cx="1132526" cy="386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b="1" dirty="0" smtClean="0">
                <a:latin typeface="맑은 고딕" pitchFamily="50" charset="-127"/>
                <a:ea typeface="맑은 고딕" pitchFamily="50" charset="-127"/>
              </a:rPr>
              <a:t>Com650_tmp</a:t>
            </a: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smtClean="0">
                <a:latin typeface="맑은 고딕" pitchFamily="50" charset="-127"/>
                <a:ea typeface="맑은 고딕" pitchFamily="50" charset="-127"/>
              </a:rPr>
              <a:t>오류 </a:t>
            </a:r>
            <a:r>
              <a:rPr kumimoji="1" lang="ko-KR" altLang="en-US" sz="800" b="1" dirty="0" err="1" smtClean="0">
                <a:latin typeface="맑은 고딕" pitchFamily="50" charset="-127"/>
                <a:ea typeface="맑은 고딕" pitchFamily="50" charset="-127"/>
              </a:rPr>
              <a:t>데이터있을경우</a:t>
            </a:r>
            <a:endParaRPr kumimoji="1" lang="en-US" altLang="ko-KR" sz="8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4" name="Rectangle 130"/>
          <p:cNvSpPr>
            <a:spLocks noChangeArrowheads="1"/>
          </p:cNvSpPr>
          <p:nvPr/>
        </p:nvSpPr>
        <p:spPr bwMode="auto">
          <a:xfrm>
            <a:off x="3330617" y="3929587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ko-KR" altLang="en-US" sz="800" b="1" dirty="0" err="1">
                <a:latin typeface="맑은 고딕" pitchFamily="50" charset="-127"/>
                <a:ea typeface="맑은 고딕" pitchFamily="50" charset="-127"/>
              </a:rPr>
              <a:t>점포제품키</a:t>
            </a:r>
            <a:r>
              <a:rPr kumimoji="1" lang="ko-KR" altLang="en-US" sz="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800" b="1" dirty="0">
                <a:latin typeface="맑은 고딕" pitchFamily="50" charset="-127"/>
                <a:ea typeface="맑은 고딕" pitchFamily="50" charset="-127"/>
              </a:rPr>
              <a:t>TEMP</a:t>
            </a:r>
            <a:r>
              <a:rPr kumimoji="1" lang="ko-KR" altLang="en-US" sz="800" b="1" dirty="0" smtClean="0">
                <a:latin typeface="맑은 고딕" pitchFamily="50" charset="-127"/>
                <a:ea typeface="맑은 고딕" pitchFamily="50" charset="-127"/>
              </a:rPr>
              <a:t>삭제</a:t>
            </a:r>
            <a:endParaRPr kumimoji="1" lang="ko-KR" altLang="en-US" sz="8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5" name="꺾인 연결선 174"/>
          <p:cNvCxnSpPr>
            <a:stCxn id="154" idx="3"/>
            <a:endCxn id="80" idx="2"/>
          </p:cNvCxnSpPr>
          <p:nvPr/>
        </p:nvCxnSpPr>
        <p:spPr bwMode="auto">
          <a:xfrm flipV="1">
            <a:off x="3439467" y="4814607"/>
            <a:ext cx="1686885" cy="781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7" name="Rectangle 130"/>
          <p:cNvSpPr>
            <a:spLocks noChangeArrowheads="1"/>
          </p:cNvSpPr>
          <p:nvPr/>
        </p:nvSpPr>
        <p:spPr bwMode="auto">
          <a:xfrm>
            <a:off x="4594808" y="4480050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9" name="꺾인 연결선 178"/>
          <p:cNvCxnSpPr>
            <a:stCxn id="207" idx="3"/>
            <a:endCxn id="80" idx="1"/>
          </p:cNvCxnSpPr>
          <p:nvPr/>
        </p:nvCxnSpPr>
        <p:spPr bwMode="auto">
          <a:xfrm rot="16200000" flipH="1">
            <a:off x="4983619" y="4037663"/>
            <a:ext cx="358263" cy="90941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6" name="꺾인 연결선 185"/>
          <p:cNvCxnSpPr>
            <a:stCxn id="80" idx="4"/>
            <a:endCxn id="139" idx="1"/>
          </p:cNvCxnSpPr>
          <p:nvPr/>
        </p:nvCxnSpPr>
        <p:spPr bwMode="auto">
          <a:xfrm>
            <a:off x="6108564" y="4814607"/>
            <a:ext cx="289313" cy="623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7" name="AutoShape 64"/>
          <p:cNvSpPr>
            <a:spLocks noChangeArrowheads="1"/>
          </p:cNvSpPr>
          <p:nvPr/>
        </p:nvSpPr>
        <p:spPr bwMode="auto">
          <a:xfrm>
            <a:off x="4216937" y="4027033"/>
            <a:ext cx="982212" cy="286207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com650_tmp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점포제품키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TEMP)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489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점포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  <a:cs typeface="Arial" charset="0"/>
              </a:rPr>
              <a:t>일마감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현황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41" idx="2"/>
          </p:cNvCxnSpPr>
          <p:nvPr/>
        </p:nvCxnSpPr>
        <p:spPr bwMode="auto">
          <a:xfrm>
            <a:off x="2647162" y="3624249"/>
            <a:ext cx="769694" cy="266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1563078" y="3438511"/>
            <a:ext cx="1084084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</a:t>
            </a: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일마감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현황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015315" y="3437642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6502352" y="3194004"/>
            <a:ext cx="1539716" cy="86466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시간대 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객층별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실적 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com310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 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일마감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 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6" name="꺾인 연결선 185"/>
          <p:cNvCxnSpPr>
            <a:stCxn id="41" idx="4"/>
            <a:endCxn id="155" idx="1"/>
          </p:cNvCxnSpPr>
          <p:nvPr/>
        </p:nvCxnSpPr>
        <p:spPr bwMode="auto">
          <a:xfrm flipV="1">
            <a:off x="4047093" y="3623380"/>
            <a:ext cx="968222" cy="353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>
            <a:off x="5697940" y="3623380"/>
            <a:ext cx="804412" cy="295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416856" y="3402286"/>
            <a:ext cx="630237" cy="449263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3" name="꺾인 연결선 22"/>
          <p:cNvCxnSpPr>
            <a:stCxn id="147" idx="0"/>
            <a:endCxn id="34" idx="1"/>
          </p:cNvCxnSpPr>
          <p:nvPr/>
        </p:nvCxnSpPr>
        <p:spPr bwMode="auto">
          <a:xfrm rot="5400000" flipH="1" flipV="1">
            <a:off x="2382122" y="2575605"/>
            <a:ext cx="585905" cy="1139908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AutoShape 64"/>
          <p:cNvSpPr>
            <a:spLocks noChangeArrowheads="1"/>
          </p:cNvSpPr>
          <p:nvPr/>
        </p:nvSpPr>
        <p:spPr bwMode="auto">
          <a:xfrm>
            <a:off x="4736991" y="2600127"/>
            <a:ext cx="896639" cy="50495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sal170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영업일보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7" name="꺾인 연결선 26"/>
          <p:cNvCxnSpPr>
            <a:stCxn id="26" idx="4"/>
            <a:endCxn id="32" idx="2"/>
          </p:cNvCxnSpPr>
          <p:nvPr/>
        </p:nvCxnSpPr>
        <p:spPr bwMode="auto">
          <a:xfrm flipV="1">
            <a:off x="5633630" y="2852604"/>
            <a:ext cx="944325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AutoShape 64"/>
          <p:cNvSpPr>
            <a:spLocks noChangeArrowheads="1"/>
          </p:cNvSpPr>
          <p:nvPr/>
        </p:nvSpPr>
        <p:spPr bwMode="auto">
          <a:xfrm>
            <a:off x="6577955" y="2600126"/>
            <a:ext cx="896639" cy="50495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SAL_DB</a:t>
            </a:r>
            <a:r>
              <a:rPr lang="en-US" altLang="ko-KR" sz="800" dirty="0">
                <a:latin typeface="맑은 고딕" pitchFamily="50" charset="-127"/>
                <a:ea typeface="맑은 고딕" pitchFamily="50" charset="-127"/>
              </a:rPr>
              <a:t>..SAL120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130"/>
          <p:cNvSpPr>
            <a:spLocks noChangeArrowheads="1"/>
          </p:cNvSpPr>
          <p:nvPr/>
        </p:nvSpPr>
        <p:spPr bwMode="auto">
          <a:xfrm>
            <a:off x="3245028" y="2666868"/>
            <a:ext cx="80206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일보 생성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9" name="꺾인 연결선 38"/>
          <p:cNvCxnSpPr>
            <a:stCxn id="34" idx="3"/>
            <a:endCxn id="26" idx="2"/>
          </p:cNvCxnSpPr>
          <p:nvPr/>
        </p:nvCxnSpPr>
        <p:spPr bwMode="auto">
          <a:xfrm flipV="1">
            <a:off x="4047093" y="2852605"/>
            <a:ext cx="689898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4" name="Rectangle 130"/>
          <p:cNvSpPr>
            <a:spLocks noChangeArrowheads="1"/>
          </p:cNvSpPr>
          <p:nvPr/>
        </p:nvSpPr>
        <p:spPr bwMode="auto">
          <a:xfrm>
            <a:off x="4059888" y="285077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130"/>
          <p:cNvSpPr>
            <a:spLocks noChangeArrowheads="1"/>
          </p:cNvSpPr>
          <p:nvPr/>
        </p:nvSpPr>
        <p:spPr bwMode="auto">
          <a:xfrm>
            <a:off x="5767992" y="2825179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912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점포 터미널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, TID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조회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172" idx="2"/>
          </p:cNvCxnSpPr>
          <p:nvPr/>
        </p:nvCxnSpPr>
        <p:spPr bwMode="auto">
          <a:xfrm flipV="1">
            <a:off x="2647162" y="3619103"/>
            <a:ext cx="912092" cy="514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1414585" y="3438511"/>
            <a:ext cx="123257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터미널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, TID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3559254" y="3323812"/>
            <a:ext cx="1539716" cy="59058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 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694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_MATE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관련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26" idx="1"/>
          </p:cNvCxnSpPr>
          <p:nvPr/>
        </p:nvCxnSpPr>
        <p:spPr bwMode="auto">
          <a:xfrm flipV="1">
            <a:off x="949325" y="2702260"/>
            <a:ext cx="682625" cy="128214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261938" y="379866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MATE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관련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4414402" y="2610308"/>
            <a:ext cx="682626" cy="18757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9" name="꺾인 연결선 188"/>
          <p:cNvCxnSpPr>
            <a:stCxn id="43" idx="3"/>
            <a:endCxn id="53" idx="2"/>
          </p:cNvCxnSpPr>
          <p:nvPr/>
        </p:nvCxnSpPr>
        <p:spPr bwMode="auto">
          <a:xfrm flipV="1">
            <a:off x="7897595" y="2704671"/>
            <a:ext cx="473850" cy="55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2970150" y="2400646"/>
            <a:ext cx="947464" cy="605627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19" name="꺾인 연결선 18"/>
          <p:cNvCxnSpPr>
            <a:stCxn id="41" idx="4"/>
            <a:endCxn id="155" idx="1"/>
          </p:cNvCxnSpPr>
          <p:nvPr/>
        </p:nvCxnSpPr>
        <p:spPr bwMode="auto">
          <a:xfrm>
            <a:off x="3917614" y="2703460"/>
            <a:ext cx="496788" cy="63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631950" y="251652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인건비율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산출기준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631949" y="4803962"/>
            <a:ext cx="687387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MATE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계획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등록관리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0" name="AutoShape 145"/>
          <p:cNvCxnSpPr>
            <a:cxnSpLocks noChangeShapeType="1"/>
            <a:stCxn id="147" idx="3"/>
            <a:endCxn id="27" idx="1"/>
          </p:cNvCxnSpPr>
          <p:nvPr/>
        </p:nvCxnSpPr>
        <p:spPr bwMode="auto">
          <a:xfrm>
            <a:off x="949325" y="3984400"/>
            <a:ext cx="682624" cy="10443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2319337" y="2702260"/>
            <a:ext cx="650813" cy="120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꺾인 연결선 84"/>
          <p:cNvCxnSpPr>
            <a:stCxn id="27" idx="3"/>
            <a:endCxn id="59" idx="2"/>
          </p:cNvCxnSpPr>
          <p:nvPr/>
        </p:nvCxnSpPr>
        <p:spPr bwMode="auto">
          <a:xfrm flipV="1">
            <a:off x="2319336" y="5028703"/>
            <a:ext cx="650814" cy="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꺾인 연결선 33"/>
          <p:cNvCxnSpPr>
            <a:stCxn id="26" idx="0"/>
            <a:endCxn id="38" idx="1"/>
          </p:cNvCxnSpPr>
          <p:nvPr/>
        </p:nvCxnSpPr>
        <p:spPr bwMode="auto">
          <a:xfrm rot="5400000" flipH="1" flipV="1">
            <a:off x="2259538" y="1660512"/>
            <a:ext cx="572117" cy="1139905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4607512" y="1691926"/>
            <a:ext cx="896639" cy="50495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SP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호출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lang="en-US" altLang="ko-KR" sz="800" dirty="0">
                <a:latin typeface="맑은 고딕" pitchFamily="50" charset="-127"/>
                <a:ea typeface="맑은 고딕" pitchFamily="50" charset="-127"/>
              </a:rPr>
              <a:t>P_INS182_ALL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130"/>
          <p:cNvSpPr>
            <a:spLocks noChangeArrowheads="1"/>
          </p:cNvSpPr>
          <p:nvPr/>
        </p:nvSpPr>
        <p:spPr bwMode="auto">
          <a:xfrm>
            <a:off x="3115549" y="1758667"/>
            <a:ext cx="80206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인건비율생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성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9" name="꺾인 연결선 38"/>
          <p:cNvCxnSpPr>
            <a:stCxn id="38" idx="3"/>
            <a:endCxn id="35" idx="2"/>
          </p:cNvCxnSpPr>
          <p:nvPr/>
        </p:nvCxnSpPr>
        <p:spPr bwMode="auto">
          <a:xfrm flipV="1">
            <a:off x="3917614" y="1944404"/>
            <a:ext cx="689898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Rectangle 130"/>
          <p:cNvSpPr>
            <a:spLocks noChangeArrowheads="1"/>
          </p:cNvSpPr>
          <p:nvPr/>
        </p:nvSpPr>
        <p:spPr bwMode="auto">
          <a:xfrm>
            <a:off x="7118106" y="2519483"/>
            <a:ext cx="779489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인건비율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산출기준등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4" name="꺾인 연결선 43"/>
          <p:cNvCxnSpPr>
            <a:stCxn id="155" idx="3"/>
            <a:endCxn id="108" idx="2"/>
          </p:cNvCxnSpPr>
          <p:nvPr/>
        </p:nvCxnSpPr>
        <p:spPr bwMode="auto">
          <a:xfrm>
            <a:off x="5097028" y="2704094"/>
            <a:ext cx="352128" cy="201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3" name="AutoShape 64"/>
          <p:cNvSpPr>
            <a:spLocks noChangeArrowheads="1"/>
          </p:cNvSpPr>
          <p:nvPr/>
        </p:nvSpPr>
        <p:spPr bwMode="auto">
          <a:xfrm>
            <a:off x="8371445" y="2513529"/>
            <a:ext cx="1248805" cy="382283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ins182 (MATE 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적정인건비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Rectangle 118"/>
          <p:cNvSpPr>
            <a:spLocks noChangeArrowheads="1"/>
          </p:cNvSpPr>
          <p:nvPr/>
        </p:nvSpPr>
        <p:spPr bwMode="auto">
          <a:xfrm>
            <a:off x="4164997" y="4927102"/>
            <a:ext cx="682626" cy="18757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8" name="꺾인 연결선 57"/>
          <p:cNvCxnSpPr>
            <a:stCxn id="61" idx="3"/>
            <a:endCxn id="63" idx="2"/>
          </p:cNvCxnSpPr>
          <p:nvPr/>
        </p:nvCxnSpPr>
        <p:spPr bwMode="auto">
          <a:xfrm>
            <a:off x="7874906" y="5020820"/>
            <a:ext cx="496539" cy="199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9" name="AutoShape 64"/>
          <p:cNvSpPr>
            <a:spLocks noChangeArrowheads="1"/>
          </p:cNvSpPr>
          <p:nvPr/>
        </p:nvSpPr>
        <p:spPr bwMode="auto">
          <a:xfrm>
            <a:off x="2970150" y="4857773"/>
            <a:ext cx="875019" cy="34186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0" name="꺾인 연결선 59"/>
          <p:cNvCxnSpPr>
            <a:stCxn id="59" idx="4"/>
            <a:endCxn id="57" idx="1"/>
          </p:cNvCxnSpPr>
          <p:nvPr/>
        </p:nvCxnSpPr>
        <p:spPr bwMode="auto">
          <a:xfrm flipV="1">
            <a:off x="3845169" y="5020888"/>
            <a:ext cx="319828" cy="781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1" name="Rectangle 130"/>
          <p:cNvSpPr>
            <a:spLocks noChangeArrowheads="1"/>
          </p:cNvSpPr>
          <p:nvPr/>
        </p:nvSpPr>
        <p:spPr bwMode="auto">
          <a:xfrm>
            <a:off x="6815432" y="4835082"/>
            <a:ext cx="1059474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MATE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계획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등록관리 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2" name="꺾인 연결선 61"/>
          <p:cNvCxnSpPr>
            <a:stCxn id="57" idx="3"/>
            <a:endCxn id="127" idx="2"/>
          </p:cNvCxnSpPr>
          <p:nvPr/>
        </p:nvCxnSpPr>
        <p:spPr bwMode="auto">
          <a:xfrm>
            <a:off x="4847623" y="5020888"/>
            <a:ext cx="288693" cy="22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3" name="AutoShape 64"/>
          <p:cNvSpPr>
            <a:spLocks noChangeArrowheads="1"/>
          </p:cNvSpPr>
          <p:nvPr/>
        </p:nvSpPr>
        <p:spPr bwMode="auto">
          <a:xfrm>
            <a:off x="8371445" y="4720000"/>
            <a:ext cx="1376709" cy="605626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ins183 (MATE 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계획등록마감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8" name="꺾인 연결선 67"/>
          <p:cNvCxnSpPr>
            <a:stCxn id="27" idx="0"/>
            <a:endCxn id="70" idx="1"/>
          </p:cNvCxnSpPr>
          <p:nvPr/>
        </p:nvCxnSpPr>
        <p:spPr bwMode="auto">
          <a:xfrm rot="5400000" flipH="1" flipV="1">
            <a:off x="2198190" y="4032001"/>
            <a:ext cx="549415" cy="994508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AutoShape 64"/>
          <p:cNvSpPr>
            <a:spLocks noChangeArrowheads="1"/>
          </p:cNvSpPr>
          <p:nvPr/>
        </p:nvSpPr>
        <p:spPr bwMode="auto">
          <a:xfrm>
            <a:off x="4607512" y="4002068"/>
            <a:ext cx="896639" cy="50495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SP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호출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P_INS183_CAL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Rectangle 130"/>
          <p:cNvSpPr>
            <a:spLocks noChangeArrowheads="1"/>
          </p:cNvSpPr>
          <p:nvPr/>
        </p:nvSpPr>
        <p:spPr bwMode="auto">
          <a:xfrm>
            <a:off x="2970151" y="4068809"/>
            <a:ext cx="947464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1000" b="1" smtClean="0">
                <a:latin typeface="맑은 고딕" pitchFamily="50" charset="-127"/>
                <a:ea typeface="맑은 고딕" pitchFamily="50" charset="-127"/>
              </a:rPr>
              <a:t>MATE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수당 산출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1" name="꺾인 연결선 70"/>
          <p:cNvCxnSpPr>
            <a:stCxn id="70" idx="3"/>
            <a:endCxn id="69" idx="2"/>
          </p:cNvCxnSpPr>
          <p:nvPr/>
        </p:nvCxnSpPr>
        <p:spPr bwMode="auto">
          <a:xfrm flipV="1">
            <a:off x="3917615" y="4254546"/>
            <a:ext cx="689897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8" name="AutoShape 64"/>
          <p:cNvSpPr>
            <a:spLocks noChangeArrowheads="1"/>
          </p:cNvSpPr>
          <p:nvPr/>
        </p:nvSpPr>
        <p:spPr bwMode="auto">
          <a:xfrm>
            <a:off x="5449156" y="2505714"/>
            <a:ext cx="1282176" cy="400784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ins182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(MATE 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적정인건비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7" name="꺾인 연결선 116"/>
          <p:cNvCxnSpPr>
            <a:stCxn id="108" idx="4"/>
            <a:endCxn id="43" idx="1"/>
          </p:cNvCxnSpPr>
          <p:nvPr/>
        </p:nvCxnSpPr>
        <p:spPr bwMode="auto">
          <a:xfrm flipV="1">
            <a:off x="6731332" y="2705221"/>
            <a:ext cx="386774" cy="88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6" name="Rectangle 130"/>
          <p:cNvSpPr>
            <a:spLocks noChangeArrowheads="1"/>
          </p:cNvSpPr>
          <p:nvPr/>
        </p:nvSpPr>
        <p:spPr bwMode="auto">
          <a:xfrm>
            <a:off x="4940938" y="2702259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7" name="AutoShape 64"/>
          <p:cNvSpPr>
            <a:spLocks noChangeArrowheads="1"/>
          </p:cNvSpPr>
          <p:nvPr/>
        </p:nvSpPr>
        <p:spPr bwMode="auto">
          <a:xfrm>
            <a:off x="5136316" y="4814282"/>
            <a:ext cx="1358962" cy="41365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ins180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(MATE 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근무계획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ins183 (MATE 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계획등록마감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60" name="꺾인 연결선 159"/>
          <p:cNvCxnSpPr>
            <a:stCxn id="127" idx="4"/>
            <a:endCxn id="61" idx="1"/>
          </p:cNvCxnSpPr>
          <p:nvPr/>
        </p:nvCxnSpPr>
        <p:spPr bwMode="auto">
          <a:xfrm flipV="1">
            <a:off x="6495278" y="5020820"/>
            <a:ext cx="320154" cy="28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1" name="Rectangle 130"/>
          <p:cNvSpPr>
            <a:spLocks noChangeArrowheads="1"/>
          </p:cNvSpPr>
          <p:nvPr/>
        </p:nvSpPr>
        <p:spPr bwMode="auto">
          <a:xfrm>
            <a:off x="4659815" y="4981952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315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자재 유통기한 조회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41" idx="2"/>
          </p:cNvCxnSpPr>
          <p:nvPr/>
        </p:nvCxnSpPr>
        <p:spPr bwMode="auto">
          <a:xfrm>
            <a:off x="2654977" y="3624249"/>
            <a:ext cx="385208" cy="266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1375509" y="3438511"/>
            <a:ext cx="1279468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자재유통기한조회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531105" y="3734612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자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재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7010327" y="3173043"/>
            <a:ext cx="1508422" cy="893492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자재입고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lgc111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자재유효기간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com120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6" name="꺾인 연결선 185"/>
          <p:cNvCxnSpPr>
            <a:stCxn id="41" idx="4"/>
            <a:endCxn id="155" idx="1"/>
          </p:cNvCxnSpPr>
          <p:nvPr/>
        </p:nvCxnSpPr>
        <p:spPr bwMode="auto">
          <a:xfrm>
            <a:off x="4618892" y="3626917"/>
            <a:ext cx="912213" cy="29343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 flipV="1">
            <a:off x="6213730" y="3619789"/>
            <a:ext cx="796597" cy="30056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040185" y="3145399"/>
            <a:ext cx="1578707" cy="963036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com180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점포별 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직송품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납품업체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com160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업체코드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com130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자재분류코드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118"/>
          <p:cNvSpPr>
            <a:spLocks noChangeArrowheads="1"/>
          </p:cNvSpPr>
          <p:nvPr/>
        </p:nvSpPr>
        <p:spPr bwMode="auto">
          <a:xfrm>
            <a:off x="5531107" y="3167997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2" name="꺾인 연결선 21"/>
          <p:cNvCxnSpPr>
            <a:stCxn id="41" idx="4"/>
            <a:endCxn id="15" idx="1"/>
          </p:cNvCxnSpPr>
          <p:nvPr/>
        </p:nvCxnSpPr>
        <p:spPr bwMode="auto">
          <a:xfrm flipV="1">
            <a:off x="4618892" y="3353735"/>
            <a:ext cx="912215" cy="27318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꺾인 연결선 24"/>
          <p:cNvCxnSpPr>
            <a:stCxn id="15" idx="3"/>
            <a:endCxn id="172" idx="2"/>
          </p:cNvCxnSpPr>
          <p:nvPr/>
        </p:nvCxnSpPr>
        <p:spPr bwMode="auto">
          <a:xfrm>
            <a:off x="6213732" y="3353735"/>
            <a:ext cx="796595" cy="26605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385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마케팅약정서 등록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89" name="꺾인 연결선 188"/>
          <p:cNvCxnSpPr>
            <a:stCxn id="43" idx="3"/>
            <a:endCxn id="53" idx="2"/>
          </p:cNvCxnSpPr>
          <p:nvPr/>
        </p:nvCxnSpPr>
        <p:spPr bwMode="auto">
          <a:xfrm flipV="1">
            <a:off x="5869354" y="2702105"/>
            <a:ext cx="722636" cy="157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118643" y="2396641"/>
            <a:ext cx="1358962" cy="605627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com930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마케팅약정서 등록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453662" y="2516522"/>
            <a:ext cx="86567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마케팅약정서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 flipV="1">
            <a:off x="2319337" y="2699455"/>
            <a:ext cx="799306" cy="280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Rectangle 130"/>
          <p:cNvSpPr>
            <a:spLocks noChangeArrowheads="1"/>
          </p:cNvSpPr>
          <p:nvPr/>
        </p:nvSpPr>
        <p:spPr bwMode="auto">
          <a:xfrm>
            <a:off x="5077442" y="2517943"/>
            <a:ext cx="791912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마케팅약정서</a:t>
            </a:r>
            <a:endParaRPr kumimoji="1" lang="en-US" altLang="ko-KR" sz="1000" b="1" dirty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등록</a:t>
            </a:r>
            <a:endParaRPr kumimoji="1" lang="en-US" altLang="ko-KR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4" name="꺾인 연결선 43"/>
          <p:cNvCxnSpPr>
            <a:stCxn id="41" idx="4"/>
            <a:endCxn id="43" idx="1"/>
          </p:cNvCxnSpPr>
          <p:nvPr/>
        </p:nvCxnSpPr>
        <p:spPr bwMode="auto">
          <a:xfrm>
            <a:off x="4477605" y="2699455"/>
            <a:ext cx="599837" cy="422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3" name="AutoShape 64"/>
          <p:cNvSpPr>
            <a:spLocks noChangeArrowheads="1"/>
          </p:cNvSpPr>
          <p:nvPr/>
        </p:nvSpPr>
        <p:spPr bwMode="auto">
          <a:xfrm>
            <a:off x="6591990" y="2399292"/>
            <a:ext cx="1376709" cy="605626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com930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마케팅약정서 등록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130"/>
          <p:cNvSpPr>
            <a:spLocks noChangeArrowheads="1"/>
          </p:cNvSpPr>
          <p:nvPr/>
        </p:nvSpPr>
        <p:spPr bwMode="auto">
          <a:xfrm>
            <a:off x="2340225" y="2699455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130"/>
          <p:cNvSpPr>
            <a:spLocks noChangeArrowheads="1"/>
          </p:cNvSpPr>
          <p:nvPr/>
        </p:nvSpPr>
        <p:spPr bwMode="auto">
          <a:xfrm>
            <a:off x="5884215" y="268693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저장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481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IT-01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무료반품폐기실적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41" idx="2"/>
          </p:cNvCxnSpPr>
          <p:nvPr/>
        </p:nvCxnSpPr>
        <p:spPr bwMode="auto">
          <a:xfrm>
            <a:off x="2647161" y="3624249"/>
            <a:ext cx="532726" cy="136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1750646" y="3438511"/>
            <a:ext cx="89651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무료반품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폐기실적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093465" y="3437642"/>
            <a:ext cx="68262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7252592" y="2860431"/>
            <a:ext cx="1539716" cy="153181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com150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제품별실적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])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6" name="꺾인 연결선 185"/>
          <p:cNvCxnSpPr>
            <a:stCxn id="41" idx="4"/>
            <a:endCxn id="155" idx="1"/>
          </p:cNvCxnSpPr>
          <p:nvPr/>
        </p:nvCxnSpPr>
        <p:spPr bwMode="auto">
          <a:xfrm flipV="1">
            <a:off x="3810124" y="3623380"/>
            <a:ext cx="1283341" cy="223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>
            <a:off x="5776090" y="3623380"/>
            <a:ext cx="1476502" cy="295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179887" y="3369313"/>
            <a:ext cx="630237" cy="51260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130"/>
          <p:cNvSpPr>
            <a:spLocks noChangeArrowheads="1"/>
          </p:cNvSpPr>
          <p:nvPr/>
        </p:nvSpPr>
        <p:spPr bwMode="auto">
          <a:xfrm>
            <a:off x="3815773" y="3366234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588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IT-02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31950" y="1558862"/>
            <a:ext cx="5395913" cy="87312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l"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배송 신청 및 발주 자재 입고 등록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마감 체크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수불 체크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자재관리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61938" y="1558862"/>
            <a:ext cx="1374775" cy="8731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개요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명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102475" y="1558862"/>
            <a:ext cx="1154113" cy="8731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</a:t>
            </a:r>
          </a:p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오너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255000" y="1558862"/>
            <a:ext cx="1365250" cy="87312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OOO</a:t>
            </a:r>
          </a:p>
        </p:txBody>
      </p:sp>
      <p:sp>
        <p:nvSpPr>
          <p:cNvPr id="12" name="Rectangle 93"/>
          <p:cNvSpPr>
            <a:spLocks noChangeArrowheads="1"/>
          </p:cNvSpPr>
          <p:nvPr/>
        </p:nvSpPr>
        <p:spPr bwMode="auto">
          <a:xfrm>
            <a:off x="261938" y="2497074"/>
            <a:ext cx="6761162" cy="300038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주요 점검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Point</a:t>
            </a:r>
          </a:p>
        </p:txBody>
      </p:sp>
      <p:sp>
        <p:nvSpPr>
          <p:cNvPr id="13" name="Rectangle 94"/>
          <p:cNvSpPr>
            <a:spLocks noChangeArrowheads="1"/>
          </p:cNvSpPr>
          <p:nvPr/>
        </p:nvSpPr>
        <p:spPr bwMode="auto">
          <a:xfrm>
            <a:off x="261938" y="2785999"/>
            <a:ext cx="6761162" cy="114617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126000" tIns="82800" rIns="126000" bIns="46800"/>
          <a:lstStyle/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배송 마감체크 및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신청량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입력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점검</a:t>
            </a: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입고 마감체크 및 입고 데이터 입력 점검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월마감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체크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일 실재고 데이터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입출고 재고 데이터 점검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제품 교환권 데이터 및 수불마감체크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95"/>
          <p:cNvSpPr>
            <a:spLocks noChangeArrowheads="1"/>
          </p:cNvSpPr>
          <p:nvPr/>
        </p:nvSpPr>
        <p:spPr bwMode="auto">
          <a:xfrm>
            <a:off x="261938" y="3970274"/>
            <a:ext cx="6761162" cy="3016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세부 시나리오</a:t>
            </a:r>
          </a:p>
        </p:txBody>
      </p:sp>
      <p:sp>
        <p:nvSpPr>
          <p:cNvPr id="15" name="Rectangle 96"/>
          <p:cNvSpPr>
            <a:spLocks noChangeArrowheads="1"/>
          </p:cNvSpPr>
          <p:nvPr/>
        </p:nvSpPr>
        <p:spPr bwMode="auto">
          <a:xfrm>
            <a:off x="261938" y="4311587"/>
            <a:ext cx="6761162" cy="2119312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126000" tIns="46800" rIns="126000" bIns="46800"/>
          <a:lstStyle/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algc204f0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점포별 배송신청 조회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algc206f0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드라이아이스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신청조회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15000"/>
              </a:spcBef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algc205f0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드라이아이스 거래처등록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algc101f0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점포 차용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대여 현황조회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algc601f0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예정수량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등록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algc701f0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지점마감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algc801f0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본부마감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algc401f0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정량정시율관리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algc440f0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점포수불자재관리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algc470f0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점포 일재고 조회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marL="176213" indent="-176213">
              <a:spcBef>
                <a:spcPct val="15000"/>
              </a:spcBef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algc480f0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입출고 재고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현황</a:t>
            </a: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algc207f0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배송 마감관리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algc208f0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가맹 입고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마감관리</a:t>
            </a:r>
          </a:p>
        </p:txBody>
      </p:sp>
      <p:sp>
        <p:nvSpPr>
          <p:cNvPr id="16" name="Rectangle 149"/>
          <p:cNvSpPr>
            <a:spLocks noChangeArrowheads="1"/>
          </p:cNvSpPr>
          <p:nvPr/>
        </p:nvSpPr>
        <p:spPr bwMode="auto">
          <a:xfrm>
            <a:off x="7113588" y="2497074"/>
            <a:ext cx="2506662" cy="300038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해당 사업부</a:t>
            </a:r>
          </a:p>
        </p:txBody>
      </p:sp>
      <p:sp>
        <p:nvSpPr>
          <p:cNvPr id="17" name="Rectangle 151"/>
          <p:cNvSpPr>
            <a:spLocks noChangeArrowheads="1"/>
          </p:cNvSpPr>
          <p:nvPr/>
        </p:nvSpPr>
        <p:spPr bwMode="auto">
          <a:xfrm>
            <a:off x="7113588" y="3970274"/>
            <a:ext cx="2506662" cy="3016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연관 파트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&amp; </a:t>
            </a: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시스템</a:t>
            </a:r>
          </a:p>
        </p:txBody>
      </p:sp>
      <p:sp>
        <p:nvSpPr>
          <p:cNvPr id="18" name="Rectangle 154"/>
          <p:cNvSpPr>
            <a:spLocks noChangeArrowheads="1"/>
          </p:cNvSpPr>
          <p:nvPr/>
        </p:nvSpPr>
        <p:spPr bwMode="auto">
          <a:xfrm>
            <a:off x="7113588" y="280187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나뚜루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Rectangle 155"/>
          <p:cNvSpPr>
            <a:spLocks noChangeArrowheads="1"/>
          </p:cNvSpPr>
          <p:nvPr/>
        </p:nvSpPr>
        <p:spPr bwMode="auto">
          <a:xfrm>
            <a:off x="7113588" y="306857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커피 사업부</a:t>
            </a:r>
          </a:p>
        </p:txBody>
      </p:sp>
      <p:sp>
        <p:nvSpPr>
          <p:cNvPr id="20" name="Rectangle 156"/>
          <p:cNvSpPr>
            <a:spLocks noChangeArrowheads="1"/>
          </p:cNvSpPr>
          <p:nvPr/>
        </p:nvSpPr>
        <p:spPr bwMode="auto">
          <a:xfrm>
            <a:off x="7113588" y="333368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en-US" altLang="ko-KR" sz="1000" b="1">
                <a:latin typeface="맑은 고딕" pitchFamily="50" charset="-127"/>
                <a:ea typeface="맑은 고딕" pitchFamily="50" charset="-127"/>
              </a:rPr>
              <a:t>TGIF </a:t>
            </a:r>
            <a:r>
              <a:rPr lang="ko-KR" altLang="en-US" sz="1000" b="1">
                <a:latin typeface="맑은 고딕" pitchFamily="50" charset="-127"/>
                <a:ea typeface="맑은 고딕" pitchFamily="50" charset="-127"/>
              </a:rPr>
              <a:t>사업부</a:t>
            </a:r>
          </a:p>
        </p:txBody>
      </p:sp>
      <p:sp>
        <p:nvSpPr>
          <p:cNvPr id="21" name="Rectangle 157"/>
          <p:cNvSpPr>
            <a:spLocks noChangeArrowheads="1"/>
          </p:cNvSpPr>
          <p:nvPr/>
        </p:nvSpPr>
        <p:spPr bwMode="auto">
          <a:xfrm>
            <a:off x="7113588" y="360038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en-US" altLang="ko-KR" sz="1000" b="1">
                <a:latin typeface="맑은 고딕" pitchFamily="50" charset="-127"/>
                <a:ea typeface="맑은 고딕" pitchFamily="50" charset="-127"/>
              </a:rPr>
              <a:t>KKD </a:t>
            </a:r>
            <a:r>
              <a:rPr lang="ko-KR" altLang="en-US" sz="1000" b="1">
                <a:latin typeface="맑은 고딕" pitchFamily="50" charset="-127"/>
                <a:ea typeface="맑은 고딕" pitchFamily="50" charset="-127"/>
              </a:rPr>
              <a:t>사업부</a:t>
            </a:r>
          </a:p>
        </p:txBody>
      </p:sp>
      <p:sp>
        <p:nvSpPr>
          <p:cNvPr id="22" name="Rectangle 160"/>
          <p:cNvSpPr>
            <a:spLocks noChangeArrowheads="1"/>
          </p:cNvSpPr>
          <p:nvPr/>
        </p:nvSpPr>
        <p:spPr bwMode="auto">
          <a:xfrm>
            <a:off x="8707438" y="280187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O</a:t>
            </a:r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8707438" y="306857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162"/>
          <p:cNvSpPr>
            <a:spLocks noChangeArrowheads="1"/>
          </p:cNvSpPr>
          <p:nvPr/>
        </p:nvSpPr>
        <p:spPr bwMode="auto">
          <a:xfrm>
            <a:off x="8707438" y="333368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163"/>
          <p:cNvSpPr>
            <a:spLocks noChangeArrowheads="1"/>
          </p:cNvSpPr>
          <p:nvPr/>
        </p:nvSpPr>
        <p:spPr bwMode="auto">
          <a:xfrm>
            <a:off x="8707438" y="360038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64"/>
          <p:cNvSpPr>
            <a:spLocks noChangeArrowheads="1"/>
          </p:cNvSpPr>
          <p:nvPr/>
        </p:nvSpPr>
        <p:spPr bwMode="auto">
          <a:xfrm>
            <a:off x="7113588" y="433222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매출관리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65"/>
          <p:cNvSpPr>
            <a:spLocks noChangeArrowheads="1"/>
          </p:cNvSpPr>
          <p:nvPr/>
        </p:nvSpPr>
        <p:spPr bwMode="auto">
          <a:xfrm>
            <a:off x="7113588" y="459892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자재관리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66"/>
          <p:cNvSpPr>
            <a:spLocks noChangeArrowheads="1"/>
          </p:cNvSpPr>
          <p:nvPr/>
        </p:nvSpPr>
        <p:spPr bwMode="auto">
          <a:xfrm>
            <a:off x="7113588" y="48640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회계관리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167"/>
          <p:cNvSpPr>
            <a:spLocks noChangeArrowheads="1"/>
          </p:cNvSpPr>
          <p:nvPr/>
        </p:nvSpPr>
        <p:spPr bwMode="auto">
          <a:xfrm>
            <a:off x="7113588" y="51307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인사관리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168"/>
          <p:cNvSpPr>
            <a:spLocks noChangeArrowheads="1"/>
          </p:cNvSpPr>
          <p:nvPr/>
        </p:nvSpPr>
        <p:spPr bwMode="auto">
          <a:xfrm>
            <a:off x="8707438" y="433222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169"/>
          <p:cNvSpPr>
            <a:spLocks noChangeArrowheads="1"/>
          </p:cNvSpPr>
          <p:nvPr/>
        </p:nvSpPr>
        <p:spPr bwMode="auto">
          <a:xfrm>
            <a:off x="8707438" y="459892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O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Rectangle 170"/>
          <p:cNvSpPr>
            <a:spLocks noChangeArrowheads="1"/>
          </p:cNvSpPr>
          <p:nvPr/>
        </p:nvSpPr>
        <p:spPr bwMode="auto">
          <a:xfrm>
            <a:off x="8707438" y="48640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Rectangle 171"/>
          <p:cNvSpPr>
            <a:spLocks noChangeArrowheads="1"/>
          </p:cNvSpPr>
          <p:nvPr/>
        </p:nvSpPr>
        <p:spPr bwMode="auto">
          <a:xfrm>
            <a:off x="8707438" y="51307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  <p:sp>
        <p:nvSpPr>
          <p:cNvPr id="34" name="Rectangle 172"/>
          <p:cNvSpPr>
            <a:spLocks noChangeArrowheads="1"/>
          </p:cNvSpPr>
          <p:nvPr/>
        </p:nvSpPr>
        <p:spPr bwMode="auto">
          <a:xfrm>
            <a:off x="7113588" y="53974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173"/>
          <p:cNvSpPr>
            <a:spLocks noChangeArrowheads="1"/>
          </p:cNvSpPr>
          <p:nvPr/>
        </p:nvSpPr>
        <p:spPr bwMode="auto">
          <a:xfrm>
            <a:off x="7113588" y="56641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기준정보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174"/>
          <p:cNvSpPr>
            <a:spLocks noChangeArrowheads="1"/>
          </p:cNvSpPr>
          <p:nvPr/>
        </p:nvSpPr>
        <p:spPr bwMode="auto">
          <a:xfrm>
            <a:off x="8707438" y="53974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175"/>
          <p:cNvSpPr>
            <a:spLocks noChangeArrowheads="1"/>
          </p:cNvSpPr>
          <p:nvPr/>
        </p:nvSpPr>
        <p:spPr bwMode="auto">
          <a:xfrm>
            <a:off x="8707438" y="56641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176"/>
          <p:cNvSpPr>
            <a:spLocks noChangeArrowheads="1"/>
          </p:cNvSpPr>
          <p:nvPr/>
        </p:nvSpPr>
        <p:spPr bwMode="auto">
          <a:xfrm>
            <a:off x="7113588" y="6217920"/>
            <a:ext cx="2471737" cy="19392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점포시스템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173"/>
          <p:cNvSpPr>
            <a:spLocks noChangeArrowheads="1"/>
          </p:cNvSpPr>
          <p:nvPr/>
        </p:nvSpPr>
        <p:spPr bwMode="auto">
          <a:xfrm>
            <a:off x="7107492" y="5926265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운영관리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175"/>
          <p:cNvSpPr>
            <a:spLocks noChangeArrowheads="1"/>
          </p:cNvSpPr>
          <p:nvPr/>
        </p:nvSpPr>
        <p:spPr bwMode="auto">
          <a:xfrm>
            <a:off x="8701342" y="5926265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30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IT-02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자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재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배송관리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26" idx="1"/>
          </p:cNvCxnSpPr>
          <p:nvPr/>
        </p:nvCxnSpPr>
        <p:spPr bwMode="auto">
          <a:xfrm flipV="1">
            <a:off x="949325" y="2178655"/>
            <a:ext cx="682625" cy="180574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261938" y="379866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배송관리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359143" y="1920753"/>
            <a:ext cx="682626" cy="18757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포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6893568" y="1809649"/>
            <a:ext cx="1664278" cy="74988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lgc209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자재신청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자재출고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판매분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])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>
            <a:off x="6041769" y="2014539"/>
            <a:ext cx="851799" cy="17005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5359143" y="2290704"/>
            <a:ext cx="682625" cy="33525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센터구분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87" idx="4"/>
            <a:endCxn id="155" idx="1"/>
          </p:cNvCxnSpPr>
          <p:nvPr/>
        </p:nvCxnSpPr>
        <p:spPr bwMode="auto">
          <a:xfrm flipV="1">
            <a:off x="4187374" y="2014539"/>
            <a:ext cx="1171769" cy="16493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꺾인 연결선 23"/>
          <p:cNvCxnSpPr>
            <a:stCxn id="16" idx="3"/>
            <a:endCxn id="172" idx="2"/>
          </p:cNvCxnSpPr>
          <p:nvPr/>
        </p:nvCxnSpPr>
        <p:spPr bwMode="auto">
          <a:xfrm flipV="1">
            <a:off x="6041768" y="2184589"/>
            <a:ext cx="851800" cy="27374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631950" y="1992917"/>
            <a:ext cx="931496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점포별 배송신청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631949" y="3764567"/>
            <a:ext cx="931497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드라이아이스</a:t>
            </a:r>
            <a:endParaRPr kumimoji="1" lang="en-US" altLang="ko-KR" sz="1000" b="1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신청조회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30"/>
          <p:cNvSpPr>
            <a:spLocks noChangeArrowheads="1"/>
          </p:cNvSpPr>
          <p:nvPr/>
        </p:nvSpPr>
        <p:spPr bwMode="auto">
          <a:xfrm>
            <a:off x="1631948" y="5488934"/>
            <a:ext cx="931498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드라이아이스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거래처등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0" name="AutoShape 145"/>
          <p:cNvCxnSpPr>
            <a:cxnSpLocks noChangeShapeType="1"/>
            <a:stCxn id="147" idx="3"/>
            <a:endCxn id="27" idx="1"/>
          </p:cNvCxnSpPr>
          <p:nvPr/>
        </p:nvCxnSpPr>
        <p:spPr bwMode="auto">
          <a:xfrm>
            <a:off x="949325" y="3984400"/>
            <a:ext cx="682624" cy="491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4" name="AutoShape 145"/>
          <p:cNvCxnSpPr>
            <a:cxnSpLocks noChangeShapeType="1"/>
            <a:stCxn id="147" idx="3"/>
            <a:endCxn id="28" idx="1"/>
          </p:cNvCxnSpPr>
          <p:nvPr/>
        </p:nvCxnSpPr>
        <p:spPr bwMode="auto">
          <a:xfrm>
            <a:off x="949325" y="3984400"/>
            <a:ext cx="682623" cy="172927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56" name="꺾인 연결선 55"/>
          <p:cNvCxnSpPr>
            <a:stCxn id="87" idx="4"/>
            <a:endCxn id="16" idx="1"/>
          </p:cNvCxnSpPr>
          <p:nvPr/>
        </p:nvCxnSpPr>
        <p:spPr bwMode="auto">
          <a:xfrm>
            <a:off x="4187374" y="2179474"/>
            <a:ext cx="1171769" cy="27885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Rectangle 118"/>
          <p:cNvSpPr>
            <a:spLocks noChangeArrowheads="1"/>
          </p:cNvSpPr>
          <p:nvPr/>
        </p:nvSpPr>
        <p:spPr bwMode="auto">
          <a:xfrm>
            <a:off x="5382586" y="3847071"/>
            <a:ext cx="682626" cy="28544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거래처 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AutoShape 64"/>
          <p:cNvSpPr>
            <a:spLocks noChangeArrowheads="1"/>
          </p:cNvSpPr>
          <p:nvPr/>
        </p:nvSpPr>
        <p:spPr bwMode="auto">
          <a:xfrm>
            <a:off x="6893569" y="3571626"/>
            <a:ext cx="1664277" cy="831822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lgc370 (</a:t>
            </a:r>
            <a:r>
              <a:rPr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드라이아이스 </a:t>
            </a:r>
            <a:r>
              <a:rPr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배송신청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lgc380 (</a:t>
            </a:r>
            <a:r>
              <a:rPr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드라이아이스 거래처 </a:t>
            </a:r>
            <a:r>
              <a:rPr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75" name="꺾인 연결선 74"/>
          <p:cNvCxnSpPr>
            <a:stCxn id="77" idx="4"/>
            <a:endCxn id="78" idx="1"/>
          </p:cNvCxnSpPr>
          <p:nvPr/>
        </p:nvCxnSpPr>
        <p:spPr bwMode="auto">
          <a:xfrm flipV="1">
            <a:off x="4187374" y="3595566"/>
            <a:ext cx="1195212" cy="39499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꺾인 연결선 75"/>
          <p:cNvCxnSpPr>
            <a:stCxn id="73" idx="3"/>
            <a:endCxn id="74" idx="2"/>
          </p:cNvCxnSpPr>
          <p:nvPr/>
        </p:nvCxnSpPr>
        <p:spPr bwMode="auto">
          <a:xfrm flipV="1">
            <a:off x="6065212" y="3987537"/>
            <a:ext cx="828357" cy="225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AutoShape 64"/>
          <p:cNvSpPr>
            <a:spLocks noChangeArrowheads="1"/>
          </p:cNvSpPr>
          <p:nvPr/>
        </p:nvSpPr>
        <p:spPr bwMode="auto">
          <a:xfrm>
            <a:off x="3070870" y="3740298"/>
            <a:ext cx="1116504" cy="50051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118"/>
          <p:cNvSpPr>
            <a:spLocks noChangeArrowheads="1"/>
          </p:cNvSpPr>
          <p:nvPr/>
        </p:nvSpPr>
        <p:spPr bwMode="auto">
          <a:xfrm>
            <a:off x="5382586" y="3502697"/>
            <a:ext cx="68262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Rectangle 118"/>
          <p:cNvSpPr>
            <a:spLocks noChangeArrowheads="1"/>
          </p:cNvSpPr>
          <p:nvPr/>
        </p:nvSpPr>
        <p:spPr bwMode="auto">
          <a:xfrm>
            <a:off x="5382585" y="4225007"/>
            <a:ext cx="682625" cy="33916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센터구분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1" name="꺾인 연결선 80"/>
          <p:cNvCxnSpPr>
            <a:stCxn id="77" idx="4"/>
            <a:endCxn id="73" idx="1"/>
          </p:cNvCxnSpPr>
          <p:nvPr/>
        </p:nvCxnSpPr>
        <p:spPr bwMode="auto">
          <a:xfrm flipV="1">
            <a:off x="4187374" y="3989794"/>
            <a:ext cx="1195212" cy="76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꺾인 연결선 82"/>
          <p:cNvCxnSpPr>
            <a:stCxn id="79" idx="3"/>
            <a:endCxn id="74" idx="2"/>
          </p:cNvCxnSpPr>
          <p:nvPr/>
        </p:nvCxnSpPr>
        <p:spPr bwMode="auto">
          <a:xfrm flipV="1">
            <a:off x="6065210" y="3987537"/>
            <a:ext cx="828359" cy="40705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꺾인 연결선 83"/>
          <p:cNvCxnSpPr>
            <a:stCxn id="78" idx="3"/>
            <a:endCxn id="74" idx="2"/>
          </p:cNvCxnSpPr>
          <p:nvPr/>
        </p:nvCxnSpPr>
        <p:spPr bwMode="auto">
          <a:xfrm>
            <a:off x="6065211" y="3595566"/>
            <a:ext cx="828358" cy="39197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꺾인 연결선 84"/>
          <p:cNvCxnSpPr>
            <a:stCxn id="27" idx="3"/>
            <a:endCxn id="77" idx="2"/>
          </p:cNvCxnSpPr>
          <p:nvPr/>
        </p:nvCxnSpPr>
        <p:spPr bwMode="auto">
          <a:xfrm>
            <a:off x="2563446" y="3989310"/>
            <a:ext cx="507424" cy="124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6" name="꺾인 연결선 85"/>
          <p:cNvCxnSpPr>
            <a:stCxn id="77" idx="4"/>
            <a:endCxn id="79" idx="1"/>
          </p:cNvCxnSpPr>
          <p:nvPr/>
        </p:nvCxnSpPr>
        <p:spPr bwMode="auto">
          <a:xfrm>
            <a:off x="4187374" y="3990557"/>
            <a:ext cx="1195211" cy="40403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9" name="AutoShape 64"/>
          <p:cNvSpPr>
            <a:spLocks noChangeArrowheads="1"/>
          </p:cNvSpPr>
          <p:nvPr/>
        </p:nvSpPr>
        <p:spPr bwMode="auto">
          <a:xfrm>
            <a:off x="6893565" y="5488901"/>
            <a:ext cx="1859666" cy="43474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lgc380 (</a:t>
            </a:r>
            <a:r>
              <a:rPr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드라이아이스 거래처 </a:t>
            </a:r>
            <a:r>
              <a:rPr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관리</a:t>
            </a:r>
            <a:r>
              <a:rPr lang="en-US" altLang="ko-KR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Rectangle 118"/>
          <p:cNvSpPr>
            <a:spLocks noChangeArrowheads="1"/>
          </p:cNvSpPr>
          <p:nvPr/>
        </p:nvSpPr>
        <p:spPr bwMode="auto">
          <a:xfrm>
            <a:off x="5390404" y="5150284"/>
            <a:ext cx="869718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1" name="꺾인 연결선 150"/>
          <p:cNvCxnSpPr>
            <a:stCxn id="108" idx="3"/>
            <a:endCxn id="139" idx="2"/>
          </p:cNvCxnSpPr>
          <p:nvPr/>
        </p:nvCxnSpPr>
        <p:spPr bwMode="auto">
          <a:xfrm flipV="1">
            <a:off x="6252306" y="5706272"/>
            <a:ext cx="641259" cy="56623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꺾인 연결선 152"/>
          <p:cNvCxnSpPr>
            <a:stCxn id="119" idx="4"/>
            <a:endCxn id="145" idx="1"/>
          </p:cNvCxnSpPr>
          <p:nvPr/>
        </p:nvCxnSpPr>
        <p:spPr bwMode="auto">
          <a:xfrm flipV="1">
            <a:off x="4564185" y="5243153"/>
            <a:ext cx="826219" cy="47151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7" name="AutoShape 64"/>
          <p:cNvSpPr>
            <a:spLocks noChangeArrowheads="1"/>
          </p:cNvSpPr>
          <p:nvPr/>
        </p:nvSpPr>
        <p:spPr bwMode="auto">
          <a:xfrm>
            <a:off x="3070870" y="2024083"/>
            <a:ext cx="1116504" cy="31078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1" name="꺾인 연결선 90"/>
          <p:cNvCxnSpPr>
            <a:stCxn id="26" idx="3"/>
            <a:endCxn id="87" idx="2"/>
          </p:cNvCxnSpPr>
          <p:nvPr/>
        </p:nvCxnSpPr>
        <p:spPr bwMode="auto">
          <a:xfrm>
            <a:off x="2563446" y="2178655"/>
            <a:ext cx="507424" cy="81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8" name="Rectangle 118"/>
          <p:cNvSpPr>
            <a:spLocks noChangeArrowheads="1"/>
          </p:cNvSpPr>
          <p:nvPr/>
        </p:nvSpPr>
        <p:spPr bwMode="auto">
          <a:xfrm>
            <a:off x="5390404" y="5774005"/>
            <a:ext cx="869718" cy="17565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포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9" name="AutoShape 64"/>
          <p:cNvSpPr>
            <a:spLocks noChangeArrowheads="1"/>
          </p:cNvSpPr>
          <p:nvPr/>
        </p:nvSpPr>
        <p:spPr bwMode="auto">
          <a:xfrm>
            <a:off x="2817158" y="5381570"/>
            <a:ext cx="1747027" cy="66618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lgc380 (</a:t>
            </a:r>
            <a:r>
              <a:rPr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드라이아이스 거래처 </a:t>
            </a:r>
            <a:r>
              <a:rPr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0" name="꺾인 연결선 119"/>
          <p:cNvCxnSpPr>
            <a:stCxn id="119" idx="4"/>
            <a:endCxn id="118" idx="1"/>
          </p:cNvCxnSpPr>
          <p:nvPr/>
        </p:nvCxnSpPr>
        <p:spPr bwMode="auto">
          <a:xfrm>
            <a:off x="4564185" y="5714665"/>
            <a:ext cx="826219" cy="14716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4" name="꺾인 연결선 123"/>
          <p:cNvCxnSpPr>
            <a:stCxn id="28" idx="3"/>
            <a:endCxn id="119" idx="2"/>
          </p:cNvCxnSpPr>
          <p:nvPr/>
        </p:nvCxnSpPr>
        <p:spPr bwMode="auto">
          <a:xfrm>
            <a:off x="2563446" y="5713677"/>
            <a:ext cx="253712" cy="98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8" name="Rectangle 118"/>
          <p:cNvSpPr>
            <a:spLocks noChangeArrowheads="1"/>
          </p:cNvSpPr>
          <p:nvPr/>
        </p:nvSpPr>
        <p:spPr bwMode="auto">
          <a:xfrm>
            <a:off x="5382587" y="5452311"/>
            <a:ext cx="877535" cy="2167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거래처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2" name="꺾인 연결선 91"/>
          <p:cNvCxnSpPr>
            <a:stCxn id="119" idx="4"/>
            <a:endCxn id="88" idx="1"/>
          </p:cNvCxnSpPr>
          <p:nvPr/>
        </p:nvCxnSpPr>
        <p:spPr bwMode="auto">
          <a:xfrm flipV="1">
            <a:off x="4564185" y="5560704"/>
            <a:ext cx="818402" cy="15396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8" name="Rectangle 130"/>
          <p:cNvSpPr>
            <a:spLocks noChangeArrowheads="1"/>
          </p:cNvSpPr>
          <p:nvPr/>
        </p:nvSpPr>
        <p:spPr bwMode="auto">
          <a:xfrm>
            <a:off x="5382587" y="6047759"/>
            <a:ext cx="869719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드라이아이스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거래처등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4" name="꺾인 연결선 113"/>
          <p:cNvCxnSpPr>
            <a:stCxn id="119" idx="4"/>
            <a:endCxn id="108" idx="1"/>
          </p:cNvCxnSpPr>
          <p:nvPr/>
        </p:nvCxnSpPr>
        <p:spPr bwMode="auto">
          <a:xfrm>
            <a:off x="4564185" y="5714665"/>
            <a:ext cx="818402" cy="55783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9269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IT-02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자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재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점포 차용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/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대여 현황조회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397499" y="3123737"/>
            <a:ext cx="931497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차용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대여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현황조회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Rectangle 118"/>
          <p:cNvSpPr>
            <a:spLocks noChangeArrowheads="1"/>
          </p:cNvSpPr>
          <p:nvPr/>
        </p:nvSpPr>
        <p:spPr bwMode="auto">
          <a:xfrm>
            <a:off x="5148136" y="3206241"/>
            <a:ext cx="682626" cy="28544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택</a:t>
            </a:r>
          </a:p>
        </p:txBody>
      </p:sp>
      <p:sp>
        <p:nvSpPr>
          <p:cNvPr id="74" name="AutoShape 64"/>
          <p:cNvSpPr>
            <a:spLocks noChangeArrowheads="1"/>
          </p:cNvSpPr>
          <p:nvPr/>
        </p:nvSpPr>
        <p:spPr bwMode="auto">
          <a:xfrm>
            <a:off x="6659119" y="2930796"/>
            <a:ext cx="1664277" cy="831822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lgc130 (</a:t>
            </a:r>
            <a:r>
              <a:rPr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드라이아이스 </a:t>
            </a:r>
            <a:r>
              <a:rPr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배송신청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6" name="꺾인 연결선 75"/>
          <p:cNvCxnSpPr>
            <a:stCxn id="73" idx="3"/>
            <a:endCxn id="74" idx="2"/>
          </p:cNvCxnSpPr>
          <p:nvPr/>
        </p:nvCxnSpPr>
        <p:spPr bwMode="auto">
          <a:xfrm flipV="1">
            <a:off x="5830762" y="3346707"/>
            <a:ext cx="828357" cy="225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AutoShape 64"/>
          <p:cNvSpPr>
            <a:spLocks noChangeArrowheads="1"/>
          </p:cNvSpPr>
          <p:nvPr/>
        </p:nvSpPr>
        <p:spPr bwMode="auto">
          <a:xfrm>
            <a:off x="2836420" y="3099468"/>
            <a:ext cx="1116504" cy="50051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1" name="꺾인 연결선 80"/>
          <p:cNvCxnSpPr>
            <a:stCxn id="77" idx="4"/>
            <a:endCxn id="73" idx="1"/>
          </p:cNvCxnSpPr>
          <p:nvPr/>
        </p:nvCxnSpPr>
        <p:spPr bwMode="auto">
          <a:xfrm flipV="1">
            <a:off x="3952924" y="3348964"/>
            <a:ext cx="1195212" cy="76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꺾인 연결선 84"/>
          <p:cNvCxnSpPr>
            <a:stCxn id="27" idx="3"/>
            <a:endCxn id="77" idx="2"/>
          </p:cNvCxnSpPr>
          <p:nvPr/>
        </p:nvCxnSpPr>
        <p:spPr bwMode="auto">
          <a:xfrm>
            <a:off x="2328996" y="3348480"/>
            <a:ext cx="507424" cy="124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4" name="AutoShape 64"/>
          <p:cNvSpPr>
            <a:spLocks noChangeArrowheads="1"/>
          </p:cNvSpPr>
          <p:nvPr/>
        </p:nvSpPr>
        <p:spPr bwMode="auto">
          <a:xfrm>
            <a:off x="6656128" y="4177160"/>
            <a:ext cx="1664277" cy="831822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lgc130 (</a:t>
            </a:r>
            <a:r>
              <a:rPr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드라이아이스 </a:t>
            </a:r>
            <a:r>
              <a:rPr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배송신청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3" name="꺾인 연결선 2"/>
          <p:cNvCxnSpPr>
            <a:stCxn id="74" idx="3"/>
            <a:endCxn id="44" idx="1"/>
          </p:cNvCxnSpPr>
          <p:nvPr/>
        </p:nvCxnSpPr>
        <p:spPr bwMode="auto">
          <a:xfrm rot="5400000">
            <a:off x="7282492" y="3968394"/>
            <a:ext cx="414542" cy="2991"/>
          </a:xfrm>
          <a:prstGeom prst="bentConnector3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Rectangle 130"/>
          <p:cNvSpPr>
            <a:spLocks noChangeArrowheads="1"/>
          </p:cNvSpPr>
          <p:nvPr/>
        </p:nvSpPr>
        <p:spPr bwMode="auto">
          <a:xfrm>
            <a:off x="7530333" y="3802441"/>
            <a:ext cx="1113492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그리드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데이터선택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427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IT-02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자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재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  <a:cs typeface="Arial" charset="0"/>
              </a:rPr>
              <a:t>판촉물관리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26" idx="1"/>
          </p:cNvCxnSpPr>
          <p:nvPr/>
        </p:nvCxnSpPr>
        <p:spPr bwMode="auto">
          <a:xfrm flipV="1">
            <a:off x="949325" y="1928575"/>
            <a:ext cx="682625" cy="180574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261938" y="354858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판촉물관리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4765202" y="1608153"/>
            <a:ext cx="971319" cy="18757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자재선택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8655447" y="1776591"/>
            <a:ext cx="972618" cy="312803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lgc310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신청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4765203" y="1840380"/>
            <a:ext cx="971319" cy="18439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직가구분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87" idx="4"/>
            <a:endCxn id="155" idx="1"/>
          </p:cNvCxnSpPr>
          <p:nvPr/>
        </p:nvCxnSpPr>
        <p:spPr bwMode="auto">
          <a:xfrm flipV="1">
            <a:off x="4187374" y="1701939"/>
            <a:ext cx="577828" cy="2274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631950" y="1742837"/>
            <a:ext cx="931496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예정수량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631949" y="3127838"/>
            <a:ext cx="931497" cy="25372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지점마감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30"/>
          <p:cNvSpPr>
            <a:spLocks noChangeArrowheads="1"/>
          </p:cNvSpPr>
          <p:nvPr/>
        </p:nvSpPr>
        <p:spPr bwMode="auto">
          <a:xfrm>
            <a:off x="1631948" y="4805315"/>
            <a:ext cx="931498" cy="25372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본부마감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0" name="AutoShape 145"/>
          <p:cNvCxnSpPr>
            <a:cxnSpLocks noChangeShapeType="1"/>
            <a:stCxn id="147" idx="3"/>
            <a:endCxn id="27" idx="1"/>
          </p:cNvCxnSpPr>
          <p:nvPr/>
        </p:nvCxnSpPr>
        <p:spPr bwMode="auto">
          <a:xfrm flipV="1">
            <a:off x="949325" y="3254700"/>
            <a:ext cx="682624" cy="47962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4" name="AutoShape 145"/>
          <p:cNvCxnSpPr>
            <a:cxnSpLocks noChangeShapeType="1"/>
            <a:stCxn id="147" idx="3"/>
            <a:endCxn id="28" idx="1"/>
          </p:cNvCxnSpPr>
          <p:nvPr/>
        </p:nvCxnSpPr>
        <p:spPr bwMode="auto">
          <a:xfrm>
            <a:off x="949325" y="3734320"/>
            <a:ext cx="682623" cy="119785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56" name="꺾인 연결선 55"/>
          <p:cNvCxnSpPr>
            <a:stCxn id="87" idx="4"/>
            <a:endCxn id="16" idx="1"/>
          </p:cNvCxnSpPr>
          <p:nvPr/>
        </p:nvCxnSpPr>
        <p:spPr bwMode="auto">
          <a:xfrm>
            <a:off x="4187374" y="1929394"/>
            <a:ext cx="577829" cy="318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Rectangle 118"/>
          <p:cNvSpPr>
            <a:spLocks noChangeArrowheads="1"/>
          </p:cNvSpPr>
          <p:nvPr/>
        </p:nvSpPr>
        <p:spPr bwMode="auto">
          <a:xfrm>
            <a:off x="4575638" y="3111976"/>
            <a:ext cx="947877" cy="28544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자재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AutoShape 64"/>
          <p:cNvSpPr>
            <a:spLocks noChangeArrowheads="1"/>
          </p:cNvSpPr>
          <p:nvPr/>
        </p:nvSpPr>
        <p:spPr bwMode="auto">
          <a:xfrm>
            <a:off x="3070870" y="3067924"/>
            <a:ext cx="1116504" cy="376046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1" name="꺾인 연결선 80"/>
          <p:cNvCxnSpPr>
            <a:stCxn id="77" idx="4"/>
            <a:endCxn id="73" idx="1"/>
          </p:cNvCxnSpPr>
          <p:nvPr/>
        </p:nvCxnSpPr>
        <p:spPr bwMode="auto">
          <a:xfrm flipV="1">
            <a:off x="4187374" y="3254699"/>
            <a:ext cx="388264" cy="124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꺾인 연결선 82"/>
          <p:cNvCxnSpPr>
            <a:stCxn id="94" idx="3"/>
            <a:endCxn id="93" idx="2"/>
          </p:cNvCxnSpPr>
          <p:nvPr/>
        </p:nvCxnSpPr>
        <p:spPr bwMode="auto">
          <a:xfrm flipV="1">
            <a:off x="8280276" y="3245582"/>
            <a:ext cx="355479" cy="781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꺾인 연결선 84"/>
          <p:cNvCxnSpPr>
            <a:stCxn id="27" idx="3"/>
            <a:endCxn id="77" idx="2"/>
          </p:cNvCxnSpPr>
          <p:nvPr/>
        </p:nvCxnSpPr>
        <p:spPr bwMode="auto">
          <a:xfrm>
            <a:off x="2563446" y="3254700"/>
            <a:ext cx="507424" cy="124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6" name="꺾인 연결선 85"/>
          <p:cNvCxnSpPr>
            <a:stCxn id="186" idx="4"/>
            <a:endCxn id="94" idx="1"/>
          </p:cNvCxnSpPr>
          <p:nvPr/>
        </p:nvCxnSpPr>
        <p:spPr bwMode="auto">
          <a:xfrm flipV="1">
            <a:off x="6926925" y="3253397"/>
            <a:ext cx="401941" cy="75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9" name="AutoShape 64"/>
          <p:cNvSpPr>
            <a:spLocks noChangeArrowheads="1"/>
          </p:cNvSpPr>
          <p:nvPr/>
        </p:nvSpPr>
        <p:spPr bwMode="auto">
          <a:xfrm>
            <a:off x="8648394" y="4796623"/>
            <a:ext cx="992310" cy="26994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lgc310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신청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Rectangle 118"/>
          <p:cNvSpPr>
            <a:spLocks noChangeArrowheads="1"/>
          </p:cNvSpPr>
          <p:nvPr/>
        </p:nvSpPr>
        <p:spPr bwMode="auto">
          <a:xfrm>
            <a:off x="4624534" y="4423489"/>
            <a:ext cx="920144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1" name="꺾인 연결선 150"/>
          <p:cNvCxnSpPr>
            <a:stCxn id="99" idx="3"/>
            <a:endCxn id="139" idx="2"/>
          </p:cNvCxnSpPr>
          <p:nvPr/>
        </p:nvCxnSpPr>
        <p:spPr bwMode="auto">
          <a:xfrm flipV="1">
            <a:off x="8312599" y="4931593"/>
            <a:ext cx="335795" cy="23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꺾인 연결선 152"/>
          <p:cNvCxnSpPr>
            <a:stCxn id="119" idx="4"/>
            <a:endCxn id="145" idx="1"/>
          </p:cNvCxnSpPr>
          <p:nvPr/>
        </p:nvCxnSpPr>
        <p:spPr bwMode="auto">
          <a:xfrm flipV="1">
            <a:off x="4187374" y="4516358"/>
            <a:ext cx="437160" cy="41680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7" name="AutoShape 64"/>
          <p:cNvSpPr>
            <a:spLocks noChangeArrowheads="1"/>
          </p:cNvSpPr>
          <p:nvPr/>
        </p:nvSpPr>
        <p:spPr bwMode="auto">
          <a:xfrm>
            <a:off x="3070870" y="1679135"/>
            <a:ext cx="1116504" cy="500517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1" name="꺾인 연결선 90"/>
          <p:cNvCxnSpPr>
            <a:stCxn id="26" idx="3"/>
            <a:endCxn id="87" idx="2"/>
          </p:cNvCxnSpPr>
          <p:nvPr/>
        </p:nvCxnSpPr>
        <p:spPr bwMode="auto">
          <a:xfrm>
            <a:off x="2563446" y="1928575"/>
            <a:ext cx="507424" cy="81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8" name="Rectangle 118"/>
          <p:cNvSpPr>
            <a:spLocks noChangeArrowheads="1"/>
          </p:cNvSpPr>
          <p:nvPr/>
        </p:nvSpPr>
        <p:spPr bwMode="auto">
          <a:xfrm>
            <a:off x="4624534" y="4958976"/>
            <a:ext cx="92014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물류센터 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9" name="AutoShape 64"/>
          <p:cNvSpPr>
            <a:spLocks noChangeArrowheads="1"/>
          </p:cNvSpPr>
          <p:nvPr/>
        </p:nvSpPr>
        <p:spPr bwMode="auto">
          <a:xfrm>
            <a:off x="3070869" y="4745142"/>
            <a:ext cx="1116505" cy="37604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com120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0" name="꺾인 연결선 119"/>
          <p:cNvCxnSpPr>
            <a:stCxn id="119" idx="4"/>
            <a:endCxn id="118" idx="1"/>
          </p:cNvCxnSpPr>
          <p:nvPr/>
        </p:nvCxnSpPr>
        <p:spPr bwMode="auto">
          <a:xfrm>
            <a:off x="4187374" y="4933165"/>
            <a:ext cx="437160" cy="11868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4" name="꺾인 연결선 123"/>
          <p:cNvCxnSpPr>
            <a:stCxn id="28" idx="3"/>
            <a:endCxn id="119" idx="2"/>
          </p:cNvCxnSpPr>
          <p:nvPr/>
        </p:nvCxnSpPr>
        <p:spPr bwMode="auto">
          <a:xfrm>
            <a:off x="2563446" y="4932177"/>
            <a:ext cx="507423" cy="98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8" name="Rectangle 118"/>
          <p:cNvSpPr>
            <a:spLocks noChangeArrowheads="1"/>
          </p:cNvSpPr>
          <p:nvPr/>
        </p:nvSpPr>
        <p:spPr bwMode="auto">
          <a:xfrm>
            <a:off x="4616717" y="4678626"/>
            <a:ext cx="927962" cy="2167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직가구분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2" name="꺾인 연결선 91"/>
          <p:cNvCxnSpPr>
            <a:stCxn id="119" idx="4"/>
            <a:endCxn id="88" idx="1"/>
          </p:cNvCxnSpPr>
          <p:nvPr/>
        </p:nvCxnSpPr>
        <p:spPr bwMode="auto">
          <a:xfrm flipV="1">
            <a:off x="4187374" y="4787019"/>
            <a:ext cx="429343" cy="14614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Rectangle 118"/>
          <p:cNvSpPr>
            <a:spLocks noChangeArrowheads="1"/>
          </p:cNvSpPr>
          <p:nvPr/>
        </p:nvSpPr>
        <p:spPr bwMode="auto">
          <a:xfrm>
            <a:off x="4765204" y="2066366"/>
            <a:ext cx="971318" cy="18080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물류센터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8" name="꺾인 연결선 47"/>
          <p:cNvCxnSpPr>
            <a:stCxn id="87" idx="4"/>
            <a:endCxn id="47" idx="1"/>
          </p:cNvCxnSpPr>
          <p:nvPr/>
        </p:nvCxnSpPr>
        <p:spPr bwMode="auto">
          <a:xfrm>
            <a:off x="4187374" y="1929394"/>
            <a:ext cx="577830" cy="22737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Rectangle 118"/>
          <p:cNvSpPr>
            <a:spLocks noChangeArrowheads="1"/>
          </p:cNvSpPr>
          <p:nvPr/>
        </p:nvSpPr>
        <p:spPr bwMode="auto">
          <a:xfrm>
            <a:off x="7318911" y="1763356"/>
            <a:ext cx="971320" cy="33525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ko-KR" altLang="en-US" sz="1000" b="1" dirty="0" err="1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 예정수량</a:t>
            </a:r>
            <a:endParaRPr kumimoji="1" lang="en-US" altLang="ko-KR" sz="1000" b="1" dirty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등록</a:t>
            </a:r>
            <a:endParaRPr kumimoji="1" lang="en-US" altLang="ko-KR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7" name="꺾인 연결선 56"/>
          <p:cNvCxnSpPr>
            <a:stCxn id="155" idx="3"/>
            <a:endCxn id="160" idx="2"/>
          </p:cNvCxnSpPr>
          <p:nvPr/>
        </p:nvCxnSpPr>
        <p:spPr bwMode="auto">
          <a:xfrm>
            <a:off x="5736521" y="1701939"/>
            <a:ext cx="318411" cy="22663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꺾인 연결선 59"/>
          <p:cNvCxnSpPr>
            <a:stCxn id="51" idx="3"/>
            <a:endCxn id="172" idx="2"/>
          </p:cNvCxnSpPr>
          <p:nvPr/>
        </p:nvCxnSpPr>
        <p:spPr bwMode="auto">
          <a:xfrm>
            <a:off x="8290231" y="1930985"/>
            <a:ext cx="365216" cy="200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6" name="Rectangle 130"/>
          <p:cNvSpPr>
            <a:spLocks noChangeArrowheads="1"/>
          </p:cNvSpPr>
          <p:nvPr/>
        </p:nvSpPr>
        <p:spPr bwMode="auto">
          <a:xfrm>
            <a:off x="1631948" y="2602559"/>
            <a:ext cx="931496" cy="25032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세션정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보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7" name="꺾인 연결선 66"/>
          <p:cNvCxnSpPr>
            <a:stCxn id="66" idx="2"/>
            <a:endCxn id="27" idx="0"/>
          </p:cNvCxnSpPr>
          <p:nvPr/>
        </p:nvCxnSpPr>
        <p:spPr bwMode="auto">
          <a:xfrm rot="16200000" flipH="1">
            <a:off x="1960221" y="2990360"/>
            <a:ext cx="274953" cy="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130"/>
          <p:cNvSpPr>
            <a:spLocks noChangeArrowheads="1"/>
          </p:cNvSpPr>
          <p:nvPr/>
        </p:nvSpPr>
        <p:spPr bwMode="auto">
          <a:xfrm>
            <a:off x="1631947" y="3788521"/>
            <a:ext cx="931497" cy="22474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지점마</a:t>
            </a:r>
            <a:r>
              <a:rPr kumimoji="1" lang="ko-KR" altLang="en-US" sz="1000" b="1">
                <a:latin typeface="맑은 고딕" pitchFamily="50" charset="-127"/>
                <a:ea typeface="맑은 고딕" pitchFamily="50" charset="-127"/>
              </a:rPr>
              <a:t>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2" name="꺾인 연결선 81"/>
          <p:cNvCxnSpPr>
            <a:stCxn id="27" idx="2"/>
            <a:endCxn id="80" idx="0"/>
          </p:cNvCxnSpPr>
          <p:nvPr/>
        </p:nvCxnSpPr>
        <p:spPr bwMode="auto">
          <a:xfrm rot="5400000">
            <a:off x="1894217" y="3585040"/>
            <a:ext cx="406960" cy="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AutoShape 64"/>
          <p:cNvSpPr>
            <a:spLocks noChangeArrowheads="1"/>
          </p:cNvSpPr>
          <p:nvPr/>
        </p:nvSpPr>
        <p:spPr bwMode="auto">
          <a:xfrm>
            <a:off x="4329112" y="3729939"/>
            <a:ext cx="1116504" cy="34186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lgc320 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판촉물마감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AutoShape 64"/>
          <p:cNvSpPr>
            <a:spLocks noChangeArrowheads="1"/>
          </p:cNvSpPr>
          <p:nvPr/>
        </p:nvSpPr>
        <p:spPr bwMode="auto">
          <a:xfrm>
            <a:off x="8635755" y="3089180"/>
            <a:ext cx="992310" cy="312803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lgc310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신청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Rectangle 130"/>
          <p:cNvSpPr>
            <a:spLocks noChangeArrowheads="1"/>
          </p:cNvSpPr>
          <p:nvPr/>
        </p:nvSpPr>
        <p:spPr bwMode="auto">
          <a:xfrm>
            <a:off x="7328866" y="3099894"/>
            <a:ext cx="951410" cy="30700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지점마감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Rectangle 118"/>
          <p:cNvSpPr>
            <a:spLocks noChangeArrowheads="1"/>
          </p:cNvSpPr>
          <p:nvPr/>
        </p:nvSpPr>
        <p:spPr bwMode="auto">
          <a:xfrm>
            <a:off x="4624534" y="5204244"/>
            <a:ext cx="920145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지점명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9" name="Rectangle 130"/>
          <p:cNvSpPr>
            <a:spLocks noChangeArrowheads="1"/>
          </p:cNvSpPr>
          <p:nvPr/>
        </p:nvSpPr>
        <p:spPr bwMode="auto">
          <a:xfrm>
            <a:off x="7381101" y="4769121"/>
            <a:ext cx="931498" cy="32542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본부마감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등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7" name="꺾인 연결선 106"/>
          <p:cNvCxnSpPr>
            <a:stCxn id="119" idx="4"/>
            <a:endCxn id="98" idx="1"/>
          </p:cNvCxnSpPr>
          <p:nvPr/>
        </p:nvCxnSpPr>
        <p:spPr bwMode="auto">
          <a:xfrm>
            <a:off x="4187374" y="4933165"/>
            <a:ext cx="437160" cy="36394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0" name="꺾인 연결선 109"/>
          <p:cNvCxnSpPr>
            <a:stCxn id="203" idx="4"/>
            <a:endCxn id="99" idx="1"/>
          </p:cNvCxnSpPr>
          <p:nvPr/>
        </p:nvCxnSpPr>
        <p:spPr bwMode="auto">
          <a:xfrm flipV="1">
            <a:off x="6927013" y="4931832"/>
            <a:ext cx="454088" cy="34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5" name="Rectangle 130"/>
          <p:cNvSpPr>
            <a:spLocks noChangeArrowheads="1"/>
          </p:cNvSpPr>
          <p:nvPr/>
        </p:nvSpPr>
        <p:spPr bwMode="auto">
          <a:xfrm>
            <a:off x="1631946" y="5367613"/>
            <a:ext cx="931497" cy="22474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본부마감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6" name="꺾인 연결선 125"/>
          <p:cNvCxnSpPr>
            <a:endCxn id="125" idx="0"/>
          </p:cNvCxnSpPr>
          <p:nvPr/>
        </p:nvCxnSpPr>
        <p:spPr bwMode="auto">
          <a:xfrm rot="5400000">
            <a:off x="1937199" y="5207114"/>
            <a:ext cx="320995" cy="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2" name="다이아몬드 131"/>
          <p:cNvSpPr/>
          <p:nvPr/>
        </p:nvSpPr>
        <p:spPr bwMode="auto">
          <a:xfrm>
            <a:off x="3037535" y="3677374"/>
            <a:ext cx="480164" cy="457521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1" lang="ko-KR" altLang="en-US" sz="800" b="1" smtClean="0">
                <a:latin typeface="맑은 고딕" pitchFamily="50" charset="-127"/>
                <a:ea typeface="맑은 고딕" pitchFamily="50" charset="-127"/>
              </a:rPr>
              <a:t>마감체크</a:t>
            </a:r>
            <a:endParaRPr kumimoji="1" lang="en-US" altLang="ko-KR" sz="8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3" name="꺾인 연결선 132"/>
          <p:cNvCxnSpPr>
            <a:stCxn id="80" idx="3"/>
            <a:endCxn id="132" idx="1"/>
          </p:cNvCxnSpPr>
          <p:nvPr/>
        </p:nvCxnSpPr>
        <p:spPr bwMode="auto">
          <a:xfrm>
            <a:off x="2563444" y="3900892"/>
            <a:ext cx="474091" cy="524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7" name="꺾인 연결선 136"/>
          <p:cNvCxnSpPr>
            <a:stCxn id="132" idx="3"/>
            <a:endCxn id="89" idx="2"/>
          </p:cNvCxnSpPr>
          <p:nvPr/>
        </p:nvCxnSpPr>
        <p:spPr bwMode="auto">
          <a:xfrm flipV="1">
            <a:off x="3517699" y="3900869"/>
            <a:ext cx="811413" cy="526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0" name="꺾인 연결선 139"/>
          <p:cNvCxnSpPr>
            <a:stCxn id="132" idx="2"/>
            <a:endCxn id="142" idx="0"/>
          </p:cNvCxnSpPr>
          <p:nvPr/>
        </p:nvCxnSpPr>
        <p:spPr bwMode="auto">
          <a:xfrm rot="5400000">
            <a:off x="3184822" y="4226716"/>
            <a:ext cx="184616" cy="97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2" name="Rectangle 130"/>
          <p:cNvSpPr>
            <a:spLocks noChangeArrowheads="1"/>
          </p:cNvSpPr>
          <p:nvPr/>
        </p:nvSpPr>
        <p:spPr bwMode="auto">
          <a:xfrm>
            <a:off x="2723658" y="4319511"/>
            <a:ext cx="1105967" cy="22474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err="1" smtClean="0">
                <a:latin typeface="맑은 고딕" pitchFamily="50" charset="-127"/>
                <a:ea typeface="맑은 고딕" pitchFamily="50" charset="-127"/>
              </a:rPr>
              <a:t>오류메세지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출력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6" name="Rectangle 130"/>
          <p:cNvSpPr>
            <a:spLocks noChangeArrowheads="1"/>
          </p:cNvSpPr>
          <p:nvPr/>
        </p:nvSpPr>
        <p:spPr bwMode="auto">
          <a:xfrm>
            <a:off x="3489656" y="3614375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마감처리가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안되있을경우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8" name="Rectangle 130"/>
          <p:cNvSpPr>
            <a:spLocks noChangeArrowheads="1"/>
          </p:cNvSpPr>
          <p:nvPr/>
        </p:nvSpPr>
        <p:spPr bwMode="auto">
          <a:xfrm>
            <a:off x="3309902" y="4067606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마감처리가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되있을경우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AutoShape 64"/>
          <p:cNvSpPr>
            <a:spLocks noChangeArrowheads="1"/>
          </p:cNvSpPr>
          <p:nvPr/>
        </p:nvSpPr>
        <p:spPr bwMode="auto">
          <a:xfrm>
            <a:off x="4539228" y="5674798"/>
            <a:ext cx="1116504" cy="34186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lgc320 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판촉물마감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다이아몬드 149"/>
          <p:cNvSpPr/>
          <p:nvPr/>
        </p:nvSpPr>
        <p:spPr bwMode="auto">
          <a:xfrm>
            <a:off x="3247651" y="5622233"/>
            <a:ext cx="480164" cy="457521"/>
          </a:xfrm>
          <a:prstGeom prst="diamon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1" lang="ko-KR" altLang="en-US" sz="800" b="1" smtClean="0">
                <a:latin typeface="맑은 고딕" pitchFamily="50" charset="-127"/>
                <a:ea typeface="맑은 고딕" pitchFamily="50" charset="-127"/>
              </a:rPr>
              <a:t>마감체크</a:t>
            </a:r>
            <a:endParaRPr kumimoji="1" lang="en-US" altLang="ko-KR" sz="8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2" name="꺾인 연결선 151"/>
          <p:cNvCxnSpPr>
            <a:stCxn id="125" idx="2"/>
            <a:endCxn id="150" idx="1"/>
          </p:cNvCxnSpPr>
          <p:nvPr/>
        </p:nvCxnSpPr>
        <p:spPr bwMode="auto">
          <a:xfrm rot="16200000" flipH="1">
            <a:off x="2543354" y="5146696"/>
            <a:ext cx="258639" cy="1149956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꺾인 연결선 153"/>
          <p:cNvCxnSpPr>
            <a:stCxn id="150" idx="3"/>
            <a:endCxn id="149" idx="2"/>
          </p:cNvCxnSpPr>
          <p:nvPr/>
        </p:nvCxnSpPr>
        <p:spPr bwMode="auto">
          <a:xfrm flipV="1">
            <a:off x="3727815" y="5845728"/>
            <a:ext cx="811413" cy="526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6" name="꺾인 연결선 155"/>
          <p:cNvCxnSpPr>
            <a:stCxn id="150" idx="2"/>
            <a:endCxn id="157" idx="0"/>
          </p:cNvCxnSpPr>
          <p:nvPr/>
        </p:nvCxnSpPr>
        <p:spPr bwMode="auto">
          <a:xfrm rot="5400000">
            <a:off x="3418383" y="6148130"/>
            <a:ext cx="137726" cy="97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7" name="Rectangle 130"/>
          <p:cNvSpPr>
            <a:spLocks noChangeArrowheads="1"/>
          </p:cNvSpPr>
          <p:nvPr/>
        </p:nvSpPr>
        <p:spPr bwMode="auto">
          <a:xfrm>
            <a:off x="2933774" y="6217480"/>
            <a:ext cx="1105967" cy="22474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err="1" smtClean="0">
                <a:latin typeface="맑은 고딕" pitchFamily="50" charset="-127"/>
                <a:ea typeface="맑은 고딕" pitchFamily="50" charset="-127"/>
              </a:rPr>
              <a:t>오류메세지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출력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8" name="Rectangle 130"/>
          <p:cNvSpPr>
            <a:spLocks noChangeArrowheads="1"/>
          </p:cNvSpPr>
          <p:nvPr/>
        </p:nvSpPr>
        <p:spPr bwMode="auto">
          <a:xfrm>
            <a:off x="3699772" y="5574864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smtClean="0">
                <a:latin typeface="맑은 고딕" pitchFamily="50" charset="-127"/>
                <a:ea typeface="맑은 고딕" pitchFamily="50" charset="-127"/>
              </a:rPr>
              <a:t>지점 마감처리가</a:t>
            </a:r>
            <a:endParaRPr kumimoji="1" lang="en-US" altLang="ko-KR" sz="8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err="1" smtClean="0">
                <a:latin typeface="맑은 고딕" pitchFamily="50" charset="-127"/>
                <a:ea typeface="맑은 고딕" pitchFamily="50" charset="-127"/>
              </a:rPr>
              <a:t>안되있을경우</a:t>
            </a:r>
            <a:endParaRPr kumimoji="1" lang="en-US" altLang="ko-KR" sz="8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9" name="Rectangle 130"/>
          <p:cNvSpPr>
            <a:spLocks noChangeArrowheads="1"/>
          </p:cNvSpPr>
          <p:nvPr/>
        </p:nvSpPr>
        <p:spPr bwMode="auto">
          <a:xfrm>
            <a:off x="3520018" y="5926500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smtClean="0">
                <a:latin typeface="맑은 고딕" pitchFamily="50" charset="-127"/>
                <a:ea typeface="맑은 고딕" pitchFamily="50" charset="-127"/>
              </a:rPr>
              <a:t>지점 마감처리가</a:t>
            </a:r>
            <a:endParaRPr kumimoji="1" lang="en-US" altLang="ko-KR" sz="8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err="1" smtClean="0">
                <a:latin typeface="맑은 고딕" pitchFamily="50" charset="-127"/>
                <a:ea typeface="맑은 고딕" pitchFamily="50" charset="-127"/>
              </a:rPr>
              <a:t>되있을경우</a:t>
            </a:r>
            <a:endParaRPr kumimoji="1" lang="en-US" altLang="ko-KR" sz="8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0" name="AutoShape 64"/>
          <p:cNvSpPr>
            <a:spLocks noChangeArrowheads="1"/>
          </p:cNvSpPr>
          <p:nvPr/>
        </p:nvSpPr>
        <p:spPr bwMode="auto">
          <a:xfrm>
            <a:off x="6054932" y="1562170"/>
            <a:ext cx="971343" cy="73280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lgc310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신청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64" name="꺾인 연결선 163"/>
          <p:cNvCxnSpPr>
            <a:stCxn id="16" idx="3"/>
            <a:endCxn id="160" idx="2"/>
          </p:cNvCxnSpPr>
          <p:nvPr/>
        </p:nvCxnSpPr>
        <p:spPr bwMode="auto">
          <a:xfrm flipV="1">
            <a:off x="5736522" y="1928574"/>
            <a:ext cx="318410" cy="400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8" name="꺾인 연결선 167"/>
          <p:cNvCxnSpPr>
            <a:stCxn id="47" idx="3"/>
            <a:endCxn id="160" idx="2"/>
          </p:cNvCxnSpPr>
          <p:nvPr/>
        </p:nvCxnSpPr>
        <p:spPr bwMode="auto">
          <a:xfrm flipV="1">
            <a:off x="5736522" y="1928574"/>
            <a:ext cx="318410" cy="22819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3" name="꺾인 연결선 172"/>
          <p:cNvCxnSpPr>
            <a:stCxn id="160" idx="4"/>
            <a:endCxn id="51" idx="1"/>
          </p:cNvCxnSpPr>
          <p:nvPr/>
        </p:nvCxnSpPr>
        <p:spPr bwMode="auto">
          <a:xfrm>
            <a:off x="7026275" y="1928574"/>
            <a:ext cx="292636" cy="241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6" name="Rectangle 130"/>
          <p:cNvSpPr>
            <a:spLocks noChangeArrowheads="1"/>
          </p:cNvSpPr>
          <p:nvPr/>
        </p:nvSpPr>
        <p:spPr bwMode="auto">
          <a:xfrm>
            <a:off x="5563573" y="1473483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7" name="Rectangle 130"/>
          <p:cNvSpPr>
            <a:spLocks noChangeArrowheads="1"/>
          </p:cNvSpPr>
          <p:nvPr/>
        </p:nvSpPr>
        <p:spPr bwMode="auto">
          <a:xfrm>
            <a:off x="8140685" y="1555151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저장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6" name="AutoShape 64"/>
          <p:cNvSpPr>
            <a:spLocks noChangeArrowheads="1"/>
          </p:cNvSpPr>
          <p:nvPr/>
        </p:nvSpPr>
        <p:spPr bwMode="auto">
          <a:xfrm>
            <a:off x="5810421" y="2921055"/>
            <a:ext cx="1116504" cy="66619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lgc310 (</a:t>
            </a:r>
            <a:r>
              <a:rPr kumimoji="1" lang="ko-KR" altLang="en-US" sz="800" dirty="0" err="1" smtClean="0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 신청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lgc320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판촉물마감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7" name="꺾인 연결선 186"/>
          <p:cNvCxnSpPr>
            <a:stCxn id="73" idx="3"/>
            <a:endCxn id="186" idx="2"/>
          </p:cNvCxnSpPr>
          <p:nvPr/>
        </p:nvCxnSpPr>
        <p:spPr bwMode="auto">
          <a:xfrm flipV="1">
            <a:off x="5523515" y="3254150"/>
            <a:ext cx="286906" cy="54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1" name="Rectangle 130"/>
          <p:cNvSpPr>
            <a:spLocks noChangeArrowheads="1"/>
          </p:cNvSpPr>
          <p:nvPr/>
        </p:nvSpPr>
        <p:spPr bwMode="auto">
          <a:xfrm>
            <a:off x="8121587" y="2880190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저장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2" name="Rectangle 130"/>
          <p:cNvSpPr>
            <a:spLocks noChangeArrowheads="1"/>
          </p:cNvSpPr>
          <p:nvPr/>
        </p:nvSpPr>
        <p:spPr bwMode="auto">
          <a:xfrm>
            <a:off x="5313383" y="2845925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3" name="AutoShape 64"/>
          <p:cNvSpPr>
            <a:spLocks noChangeArrowheads="1"/>
          </p:cNvSpPr>
          <p:nvPr/>
        </p:nvSpPr>
        <p:spPr bwMode="auto">
          <a:xfrm>
            <a:off x="5810508" y="4599081"/>
            <a:ext cx="1116505" cy="66618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lgc310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판촉물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신청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04" name="꺾인 연결선 203"/>
          <p:cNvCxnSpPr>
            <a:stCxn id="145" idx="3"/>
            <a:endCxn id="203" idx="2"/>
          </p:cNvCxnSpPr>
          <p:nvPr/>
        </p:nvCxnSpPr>
        <p:spPr bwMode="auto">
          <a:xfrm>
            <a:off x="5544678" y="4516358"/>
            <a:ext cx="265830" cy="41581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7" name="꺾인 연결선 206"/>
          <p:cNvCxnSpPr>
            <a:stCxn id="88" idx="3"/>
            <a:endCxn id="203" idx="2"/>
          </p:cNvCxnSpPr>
          <p:nvPr/>
        </p:nvCxnSpPr>
        <p:spPr bwMode="auto">
          <a:xfrm>
            <a:off x="5544679" y="4787019"/>
            <a:ext cx="265829" cy="14515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0" name="꺾인 연결선 209"/>
          <p:cNvCxnSpPr>
            <a:stCxn id="118" idx="3"/>
            <a:endCxn id="203" idx="2"/>
          </p:cNvCxnSpPr>
          <p:nvPr/>
        </p:nvCxnSpPr>
        <p:spPr bwMode="auto">
          <a:xfrm flipV="1">
            <a:off x="5544679" y="4932176"/>
            <a:ext cx="265829" cy="11966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3" name="꺾인 연결선 212"/>
          <p:cNvCxnSpPr>
            <a:stCxn id="98" idx="3"/>
            <a:endCxn id="203" idx="2"/>
          </p:cNvCxnSpPr>
          <p:nvPr/>
        </p:nvCxnSpPr>
        <p:spPr bwMode="auto">
          <a:xfrm flipV="1">
            <a:off x="5544679" y="4932176"/>
            <a:ext cx="265829" cy="36493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6" name="Rectangle 130"/>
          <p:cNvSpPr>
            <a:spLocks noChangeArrowheads="1"/>
          </p:cNvSpPr>
          <p:nvPr/>
        </p:nvSpPr>
        <p:spPr bwMode="auto">
          <a:xfrm>
            <a:off x="5479804" y="435744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8" name="Rectangle 130"/>
          <p:cNvSpPr>
            <a:spLocks noChangeArrowheads="1"/>
          </p:cNvSpPr>
          <p:nvPr/>
        </p:nvSpPr>
        <p:spPr bwMode="auto">
          <a:xfrm>
            <a:off x="8148342" y="4483892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저장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960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IT-02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자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재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재고관리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26" idx="1"/>
          </p:cNvCxnSpPr>
          <p:nvPr/>
        </p:nvCxnSpPr>
        <p:spPr bwMode="auto">
          <a:xfrm flipV="1">
            <a:off x="949325" y="2014540"/>
            <a:ext cx="682625" cy="196986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261938" y="379866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재고관리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5359143" y="1756638"/>
            <a:ext cx="682626" cy="18757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포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AutoShape 64"/>
          <p:cNvSpPr>
            <a:spLocks noChangeArrowheads="1"/>
          </p:cNvSpPr>
          <p:nvPr/>
        </p:nvSpPr>
        <p:spPr bwMode="auto">
          <a:xfrm>
            <a:off x="6893568" y="1764386"/>
            <a:ext cx="1664278" cy="512177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lgc170 (</a:t>
            </a:r>
            <a:r>
              <a:rPr kumimoji="1" lang="ko-KR" altLang="en-US" sz="800" dirty="0" err="1">
                <a:latin typeface="맑은 고딕" pitchFamily="50" charset="-127"/>
                <a:ea typeface="맑은 고딕" pitchFamily="50" charset="-127"/>
              </a:rPr>
              <a:t>제품수율정보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com140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대표자재코드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189" name="꺾인 연결선 188"/>
          <p:cNvCxnSpPr>
            <a:stCxn id="155" idx="3"/>
            <a:endCxn id="172" idx="2"/>
          </p:cNvCxnSpPr>
          <p:nvPr/>
        </p:nvCxnSpPr>
        <p:spPr bwMode="auto">
          <a:xfrm>
            <a:off x="6041769" y="1850424"/>
            <a:ext cx="851799" cy="17005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5359143" y="2126589"/>
            <a:ext cx="682625" cy="33525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센터구분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87" idx="4"/>
            <a:endCxn id="155" idx="1"/>
          </p:cNvCxnSpPr>
          <p:nvPr/>
        </p:nvCxnSpPr>
        <p:spPr bwMode="auto">
          <a:xfrm flipV="1">
            <a:off x="4329112" y="1850424"/>
            <a:ext cx="1030031" cy="16493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꺾인 연결선 23"/>
          <p:cNvCxnSpPr>
            <a:stCxn id="16" idx="3"/>
            <a:endCxn id="172" idx="2"/>
          </p:cNvCxnSpPr>
          <p:nvPr/>
        </p:nvCxnSpPr>
        <p:spPr bwMode="auto">
          <a:xfrm flipV="1">
            <a:off x="6041768" y="2020475"/>
            <a:ext cx="851800" cy="27374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631950" y="1899211"/>
            <a:ext cx="931496" cy="23065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정량정시율관</a:t>
            </a:r>
            <a:r>
              <a:rPr kumimoji="1" lang="ko-KR" altLang="en-US" sz="1000" b="1" dirty="0" err="1">
                <a:latin typeface="맑은 고딕" pitchFamily="50" charset="-127"/>
                <a:ea typeface="맑은 고딕" pitchFamily="50" charset="-127"/>
              </a:rPr>
              <a:t>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631949" y="3928682"/>
            <a:ext cx="931497" cy="36794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일재고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조회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30"/>
          <p:cNvSpPr>
            <a:spLocks noChangeArrowheads="1"/>
          </p:cNvSpPr>
          <p:nvPr/>
        </p:nvSpPr>
        <p:spPr bwMode="auto">
          <a:xfrm>
            <a:off x="1631948" y="5637685"/>
            <a:ext cx="931498" cy="22414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입출고 재고현황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0" name="AutoShape 145"/>
          <p:cNvCxnSpPr>
            <a:cxnSpLocks noChangeShapeType="1"/>
            <a:stCxn id="147" idx="3"/>
            <a:endCxn id="27" idx="1"/>
          </p:cNvCxnSpPr>
          <p:nvPr/>
        </p:nvCxnSpPr>
        <p:spPr bwMode="auto">
          <a:xfrm>
            <a:off x="949325" y="3984400"/>
            <a:ext cx="682624" cy="12825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4" name="AutoShape 145"/>
          <p:cNvCxnSpPr>
            <a:cxnSpLocks noChangeShapeType="1"/>
            <a:stCxn id="147" idx="3"/>
            <a:endCxn id="28" idx="1"/>
          </p:cNvCxnSpPr>
          <p:nvPr/>
        </p:nvCxnSpPr>
        <p:spPr bwMode="auto">
          <a:xfrm>
            <a:off x="949325" y="3984400"/>
            <a:ext cx="682623" cy="176535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56" name="꺾인 연결선 55"/>
          <p:cNvCxnSpPr>
            <a:stCxn id="87" idx="4"/>
            <a:endCxn id="16" idx="1"/>
          </p:cNvCxnSpPr>
          <p:nvPr/>
        </p:nvCxnSpPr>
        <p:spPr bwMode="auto">
          <a:xfrm>
            <a:off x="4329112" y="2015359"/>
            <a:ext cx="1030031" cy="27885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Rectangle 118"/>
          <p:cNvSpPr>
            <a:spLocks noChangeArrowheads="1"/>
          </p:cNvSpPr>
          <p:nvPr/>
        </p:nvSpPr>
        <p:spPr bwMode="auto">
          <a:xfrm>
            <a:off x="5382585" y="3777301"/>
            <a:ext cx="762129" cy="17361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지점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AutoShape 64"/>
          <p:cNvSpPr>
            <a:spLocks noChangeArrowheads="1"/>
          </p:cNvSpPr>
          <p:nvPr/>
        </p:nvSpPr>
        <p:spPr bwMode="auto">
          <a:xfrm>
            <a:off x="6885754" y="3696666"/>
            <a:ext cx="1664277" cy="831822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lgc140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재고실사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com140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대표자재코드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75" name="꺾인 연결선 74"/>
          <p:cNvCxnSpPr>
            <a:stCxn id="77" idx="4"/>
            <a:endCxn id="78" idx="1"/>
          </p:cNvCxnSpPr>
          <p:nvPr/>
        </p:nvCxnSpPr>
        <p:spPr bwMode="auto">
          <a:xfrm flipV="1">
            <a:off x="4187374" y="3595566"/>
            <a:ext cx="1195212" cy="52003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꺾인 연결선 75"/>
          <p:cNvCxnSpPr>
            <a:stCxn id="73" idx="3"/>
            <a:endCxn id="74" idx="2"/>
          </p:cNvCxnSpPr>
          <p:nvPr/>
        </p:nvCxnSpPr>
        <p:spPr bwMode="auto">
          <a:xfrm>
            <a:off x="6144714" y="3864111"/>
            <a:ext cx="741040" cy="24846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AutoShape 64"/>
          <p:cNvSpPr>
            <a:spLocks noChangeArrowheads="1"/>
          </p:cNvSpPr>
          <p:nvPr/>
        </p:nvSpPr>
        <p:spPr bwMode="auto">
          <a:xfrm>
            <a:off x="3070870" y="3782502"/>
            <a:ext cx="1116504" cy="66619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com130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자재분류코드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com140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대표자재코드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Rectangle 118"/>
          <p:cNvSpPr>
            <a:spLocks noChangeArrowheads="1"/>
          </p:cNvSpPr>
          <p:nvPr/>
        </p:nvSpPr>
        <p:spPr bwMode="auto">
          <a:xfrm>
            <a:off x="5382586" y="3502697"/>
            <a:ext cx="762129" cy="185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Rectangle 118"/>
          <p:cNvSpPr>
            <a:spLocks noChangeArrowheads="1"/>
          </p:cNvSpPr>
          <p:nvPr/>
        </p:nvSpPr>
        <p:spPr bwMode="auto">
          <a:xfrm>
            <a:off x="5382585" y="4029928"/>
            <a:ext cx="757356" cy="16221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1" name="꺾인 연결선 80"/>
          <p:cNvCxnSpPr>
            <a:stCxn id="77" idx="4"/>
            <a:endCxn id="73" idx="1"/>
          </p:cNvCxnSpPr>
          <p:nvPr/>
        </p:nvCxnSpPr>
        <p:spPr bwMode="auto">
          <a:xfrm flipV="1">
            <a:off x="4187374" y="3864111"/>
            <a:ext cx="1195211" cy="25148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꺾인 연결선 82"/>
          <p:cNvCxnSpPr>
            <a:stCxn id="79" idx="3"/>
            <a:endCxn id="74" idx="2"/>
          </p:cNvCxnSpPr>
          <p:nvPr/>
        </p:nvCxnSpPr>
        <p:spPr bwMode="auto">
          <a:xfrm>
            <a:off x="6139941" y="4111038"/>
            <a:ext cx="745813" cy="153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꺾인 연결선 83"/>
          <p:cNvCxnSpPr>
            <a:stCxn id="78" idx="3"/>
            <a:endCxn id="74" idx="2"/>
          </p:cNvCxnSpPr>
          <p:nvPr/>
        </p:nvCxnSpPr>
        <p:spPr bwMode="auto">
          <a:xfrm>
            <a:off x="6144715" y="3595566"/>
            <a:ext cx="741039" cy="51701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꺾인 연결선 84"/>
          <p:cNvCxnSpPr>
            <a:stCxn id="27" idx="3"/>
            <a:endCxn id="77" idx="2"/>
          </p:cNvCxnSpPr>
          <p:nvPr/>
        </p:nvCxnSpPr>
        <p:spPr bwMode="auto">
          <a:xfrm>
            <a:off x="2563446" y="4112657"/>
            <a:ext cx="507424" cy="294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6" name="꺾인 연결선 85"/>
          <p:cNvCxnSpPr>
            <a:stCxn id="77" idx="4"/>
            <a:endCxn id="79" idx="1"/>
          </p:cNvCxnSpPr>
          <p:nvPr/>
        </p:nvCxnSpPr>
        <p:spPr bwMode="auto">
          <a:xfrm flipV="1">
            <a:off x="4187374" y="4111038"/>
            <a:ext cx="1195211" cy="455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9" name="AutoShape 64"/>
          <p:cNvSpPr>
            <a:spLocks noChangeArrowheads="1"/>
          </p:cNvSpPr>
          <p:nvPr/>
        </p:nvSpPr>
        <p:spPr bwMode="auto">
          <a:xfrm>
            <a:off x="6893565" y="5125161"/>
            <a:ext cx="1859666" cy="124037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lgc160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자재수불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월 실적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])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자재출고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판매분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])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자재입고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lgc204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자재출고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세부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))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com140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대표자재코드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Rectangle 118"/>
          <p:cNvSpPr>
            <a:spLocks noChangeArrowheads="1"/>
          </p:cNvSpPr>
          <p:nvPr/>
        </p:nvSpPr>
        <p:spPr bwMode="auto">
          <a:xfrm>
            <a:off x="5373712" y="5596723"/>
            <a:ext cx="869718" cy="30347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대표자재코드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1" name="꺾인 연결선 150"/>
          <p:cNvCxnSpPr>
            <a:stCxn id="145" idx="3"/>
            <a:endCxn id="139" idx="2"/>
          </p:cNvCxnSpPr>
          <p:nvPr/>
        </p:nvCxnSpPr>
        <p:spPr bwMode="auto">
          <a:xfrm flipV="1">
            <a:off x="6243430" y="5745346"/>
            <a:ext cx="650135" cy="311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꺾인 연결선 152"/>
          <p:cNvCxnSpPr>
            <a:stCxn id="119" idx="4"/>
            <a:endCxn id="145" idx="1"/>
          </p:cNvCxnSpPr>
          <p:nvPr/>
        </p:nvCxnSpPr>
        <p:spPr bwMode="auto">
          <a:xfrm>
            <a:off x="4287293" y="5745925"/>
            <a:ext cx="1086419" cy="253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7" name="AutoShape 64"/>
          <p:cNvSpPr>
            <a:spLocks noChangeArrowheads="1"/>
          </p:cNvSpPr>
          <p:nvPr/>
        </p:nvSpPr>
        <p:spPr bwMode="auto">
          <a:xfrm>
            <a:off x="3070870" y="1765100"/>
            <a:ext cx="1258242" cy="500517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com150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제품코드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1" name="꺾인 연결선 90"/>
          <p:cNvCxnSpPr>
            <a:stCxn id="26" idx="3"/>
            <a:endCxn id="87" idx="2"/>
          </p:cNvCxnSpPr>
          <p:nvPr/>
        </p:nvCxnSpPr>
        <p:spPr bwMode="auto">
          <a:xfrm>
            <a:off x="2563446" y="2014540"/>
            <a:ext cx="507424" cy="81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9" name="AutoShape 64"/>
          <p:cNvSpPr>
            <a:spLocks noChangeArrowheads="1"/>
          </p:cNvSpPr>
          <p:nvPr/>
        </p:nvSpPr>
        <p:spPr bwMode="auto">
          <a:xfrm>
            <a:off x="3094050" y="5412830"/>
            <a:ext cx="1193243" cy="66618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com130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자재분류코드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com140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대표자재코드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4" name="꺾인 연결선 123"/>
          <p:cNvCxnSpPr>
            <a:stCxn id="28" idx="3"/>
            <a:endCxn id="119" idx="2"/>
          </p:cNvCxnSpPr>
          <p:nvPr/>
        </p:nvCxnSpPr>
        <p:spPr bwMode="auto">
          <a:xfrm flipV="1">
            <a:off x="2563446" y="5745925"/>
            <a:ext cx="530604" cy="383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Rectangle 130"/>
          <p:cNvSpPr>
            <a:spLocks noChangeArrowheads="1"/>
          </p:cNvSpPr>
          <p:nvPr/>
        </p:nvSpPr>
        <p:spPr bwMode="auto">
          <a:xfrm>
            <a:off x="1631948" y="2662106"/>
            <a:ext cx="931496" cy="30700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점포수불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자재관리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8" name="AutoShape 145"/>
          <p:cNvCxnSpPr>
            <a:cxnSpLocks noChangeShapeType="1"/>
            <a:stCxn id="147" idx="3"/>
            <a:endCxn id="47" idx="1"/>
          </p:cNvCxnSpPr>
          <p:nvPr/>
        </p:nvCxnSpPr>
        <p:spPr bwMode="auto">
          <a:xfrm flipV="1">
            <a:off x="949325" y="2815609"/>
            <a:ext cx="682623" cy="116879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51" name="꺾인 연결선 50"/>
          <p:cNvCxnSpPr>
            <a:stCxn id="47" idx="3"/>
            <a:endCxn id="53" idx="2"/>
          </p:cNvCxnSpPr>
          <p:nvPr/>
        </p:nvCxnSpPr>
        <p:spPr bwMode="auto">
          <a:xfrm flipV="1">
            <a:off x="2563444" y="2815608"/>
            <a:ext cx="507424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3" name="AutoShape 64"/>
          <p:cNvSpPr>
            <a:spLocks noChangeArrowheads="1"/>
          </p:cNvSpPr>
          <p:nvPr/>
        </p:nvSpPr>
        <p:spPr bwMode="auto">
          <a:xfrm>
            <a:off x="3070868" y="2565349"/>
            <a:ext cx="1258244" cy="500517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com142(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점포수불관리자재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com140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대표자재코드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59" name="Rectangle 130"/>
          <p:cNvSpPr>
            <a:spLocks noChangeArrowheads="1"/>
          </p:cNvSpPr>
          <p:nvPr/>
        </p:nvSpPr>
        <p:spPr bwMode="auto">
          <a:xfrm>
            <a:off x="1636713" y="3159845"/>
            <a:ext cx="931496" cy="23065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전월데이터이</a:t>
            </a:r>
            <a:r>
              <a:rPr kumimoji="1" lang="ko-KR" altLang="en-US" sz="1000" b="1" dirty="0" err="1">
                <a:latin typeface="맑은 고딕" pitchFamily="50" charset="-127"/>
                <a:ea typeface="맑은 고딕" pitchFamily="50" charset="-127"/>
              </a:rPr>
              <a:t>행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0" name="꺾인 연결선 59"/>
          <p:cNvCxnSpPr>
            <a:stCxn id="47" idx="2"/>
            <a:endCxn id="59" idx="0"/>
          </p:cNvCxnSpPr>
          <p:nvPr/>
        </p:nvCxnSpPr>
        <p:spPr bwMode="auto">
          <a:xfrm rot="16200000" flipH="1">
            <a:off x="2004711" y="3062095"/>
            <a:ext cx="190734" cy="476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3" name="AutoShape 64"/>
          <p:cNvSpPr>
            <a:spLocks noChangeArrowheads="1"/>
          </p:cNvSpPr>
          <p:nvPr/>
        </p:nvSpPr>
        <p:spPr bwMode="auto">
          <a:xfrm>
            <a:off x="3272326" y="3105434"/>
            <a:ext cx="896639" cy="34489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SP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호출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/>
            <a:r>
              <a:rPr lang="en-US" altLang="ko-KR" sz="800" dirty="0" smtClean="0">
                <a:latin typeface="맑은 고딕" pitchFamily="50" charset="-127"/>
                <a:ea typeface="맑은 고딕" pitchFamily="50" charset="-127"/>
              </a:rPr>
              <a:t>P_COM142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4" name="꺾인 연결선 63"/>
          <p:cNvCxnSpPr>
            <a:stCxn id="59" idx="3"/>
            <a:endCxn id="63" idx="2"/>
          </p:cNvCxnSpPr>
          <p:nvPr/>
        </p:nvCxnSpPr>
        <p:spPr bwMode="auto">
          <a:xfrm>
            <a:off x="2568209" y="3275174"/>
            <a:ext cx="704117" cy="270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6" name="Rectangle 130"/>
          <p:cNvSpPr>
            <a:spLocks noChangeArrowheads="1"/>
          </p:cNvSpPr>
          <p:nvPr/>
        </p:nvSpPr>
        <p:spPr bwMode="auto">
          <a:xfrm>
            <a:off x="4851942" y="2663201"/>
            <a:ext cx="720427" cy="30700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점포수불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자재관리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7" name="꺾인 연결선 66"/>
          <p:cNvCxnSpPr>
            <a:stCxn id="53" idx="4"/>
            <a:endCxn id="66" idx="1"/>
          </p:cNvCxnSpPr>
          <p:nvPr/>
        </p:nvCxnSpPr>
        <p:spPr bwMode="auto">
          <a:xfrm>
            <a:off x="4329112" y="2815608"/>
            <a:ext cx="522830" cy="109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1" name="AutoShape 64"/>
          <p:cNvSpPr>
            <a:spLocks noChangeArrowheads="1"/>
          </p:cNvSpPr>
          <p:nvPr/>
        </p:nvSpPr>
        <p:spPr bwMode="auto">
          <a:xfrm>
            <a:off x="6397153" y="2662288"/>
            <a:ext cx="1258244" cy="31078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com142(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점포수불관리자재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72" name="꺾인 연결선 71"/>
          <p:cNvCxnSpPr>
            <a:stCxn id="66" idx="3"/>
            <a:endCxn id="71" idx="2"/>
          </p:cNvCxnSpPr>
          <p:nvPr/>
        </p:nvCxnSpPr>
        <p:spPr bwMode="auto">
          <a:xfrm>
            <a:off x="5572369" y="2816704"/>
            <a:ext cx="824784" cy="97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Rectangle 118"/>
          <p:cNvSpPr>
            <a:spLocks noChangeArrowheads="1"/>
          </p:cNvSpPr>
          <p:nvPr/>
        </p:nvSpPr>
        <p:spPr bwMode="auto">
          <a:xfrm>
            <a:off x="5382587" y="4241229"/>
            <a:ext cx="762128" cy="16221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대분류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Rectangle 118"/>
          <p:cNvSpPr>
            <a:spLocks noChangeArrowheads="1"/>
          </p:cNvSpPr>
          <p:nvPr/>
        </p:nvSpPr>
        <p:spPr bwMode="auto">
          <a:xfrm>
            <a:off x="5377813" y="4487370"/>
            <a:ext cx="762128" cy="16221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중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분류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3" name="꺾인 연결선 92"/>
          <p:cNvCxnSpPr>
            <a:stCxn id="77" idx="4"/>
            <a:endCxn id="89" idx="1"/>
          </p:cNvCxnSpPr>
          <p:nvPr/>
        </p:nvCxnSpPr>
        <p:spPr bwMode="auto">
          <a:xfrm>
            <a:off x="4187374" y="4115597"/>
            <a:ext cx="1195213" cy="20674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5" name="꺾인 연결선 94"/>
          <p:cNvCxnSpPr>
            <a:stCxn id="77" idx="4"/>
            <a:endCxn id="90" idx="1"/>
          </p:cNvCxnSpPr>
          <p:nvPr/>
        </p:nvCxnSpPr>
        <p:spPr bwMode="auto">
          <a:xfrm>
            <a:off x="4187374" y="4115597"/>
            <a:ext cx="1190439" cy="45288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8" name="꺾인 연결선 97"/>
          <p:cNvCxnSpPr>
            <a:stCxn id="89" idx="3"/>
            <a:endCxn id="74" idx="2"/>
          </p:cNvCxnSpPr>
          <p:nvPr/>
        </p:nvCxnSpPr>
        <p:spPr bwMode="auto">
          <a:xfrm flipV="1">
            <a:off x="6144715" y="4112577"/>
            <a:ext cx="741039" cy="20976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꺾인 연결선 100"/>
          <p:cNvCxnSpPr>
            <a:stCxn id="90" idx="3"/>
            <a:endCxn id="74" idx="2"/>
          </p:cNvCxnSpPr>
          <p:nvPr/>
        </p:nvCxnSpPr>
        <p:spPr bwMode="auto">
          <a:xfrm flipV="1">
            <a:off x="6139941" y="4112577"/>
            <a:ext cx="745813" cy="45590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15240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IT-02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매출관리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마감관리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41" name="AutoShape 145"/>
          <p:cNvCxnSpPr>
            <a:cxnSpLocks noChangeShapeType="1"/>
            <a:stCxn id="147" idx="3"/>
            <a:endCxn id="26" idx="1"/>
          </p:cNvCxnSpPr>
          <p:nvPr/>
        </p:nvCxnSpPr>
        <p:spPr bwMode="auto">
          <a:xfrm flipV="1">
            <a:off x="949325" y="2702260"/>
            <a:ext cx="682625" cy="128214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7" name="Rectangle 130"/>
          <p:cNvSpPr>
            <a:spLocks noChangeArrowheads="1"/>
          </p:cNvSpPr>
          <p:nvPr/>
        </p:nvSpPr>
        <p:spPr bwMode="auto">
          <a:xfrm>
            <a:off x="261938" y="3798662"/>
            <a:ext cx="68738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마감관리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4783962" y="2555598"/>
            <a:ext cx="682626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센터구분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2970150" y="2496634"/>
            <a:ext cx="1358962" cy="413651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41" idx="4"/>
            <a:endCxn id="155" idx="1"/>
          </p:cNvCxnSpPr>
          <p:nvPr/>
        </p:nvCxnSpPr>
        <p:spPr bwMode="auto">
          <a:xfrm>
            <a:off x="4329112" y="2703460"/>
            <a:ext cx="454850" cy="318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1631950" y="2516522"/>
            <a:ext cx="84094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배송마감관리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30"/>
          <p:cNvSpPr>
            <a:spLocks noChangeArrowheads="1"/>
          </p:cNvSpPr>
          <p:nvPr/>
        </p:nvSpPr>
        <p:spPr bwMode="auto">
          <a:xfrm>
            <a:off x="1631949" y="4803962"/>
            <a:ext cx="687387" cy="4494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가맹입고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마감관리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0" name="AutoShape 145"/>
          <p:cNvCxnSpPr>
            <a:cxnSpLocks noChangeShapeType="1"/>
            <a:stCxn id="147" idx="3"/>
            <a:endCxn id="27" idx="1"/>
          </p:cNvCxnSpPr>
          <p:nvPr/>
        </p:nvCxnSpPr>
        <p:spPr bwMode="auto">
          <a:xfrm>
            <a:off x="949325" y="3984400"/>
            <a:ext cx="682624" cy="10443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2472897" y="2702260"/>
            <a:ext cx="497253" cy="120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꺾인 연결선 84"/>
          <p:cNvCxnSpPr>
            <a:stCxn id="27" idx="3"/>
            <a:endCxn id="59" idx="2"/>
          </p:cNvCxnSpPr>
          <p:nvPr/>
        </p:nvCxnSpPr>
        <p:spPr bwMode="auto">
          <a:xfrm flipV="1">
            <a:off x="2319336" y="5028704"/>
            <a:ext cx="650814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꺾인 연결선 33"/>
          <p:cNvCxnSpPr>
            <a:stCxn id="26" idx="0"/>
            <a:endCxn id="38" idx="1"/>
          </p:cNvCxnSpPr>
          <p:nvPr/>
        </p:nvCxnSpPr>
        <p:spPr bwMode="auto">
          <a:xfrm rot="5400000" flipH="1" flipV="1">
            <a:off x="2297928" y="1698902"/>
            <a:ext cx="572117" cy="1063125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4568465" y="1691926"/>
            <a:ext cx="1068553" cy="50495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com840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마감관리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130"/>
          <p:cNvSpPr>
            <a:spLocks noChangeArrowheads="1"/>
          </p:cNvSpPr>
          <p:nvPr/>
        </p:nvSpPr>
        <p:spPr bwMode="auto">
          <a:xfrm>
            <a:off x="3115549" y="1758667"/>
            <a:ext cx="802065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발주마감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9" name="꺾인 연결선 38"/>
          <p:cNvCxnSpPr>
            <a:stCxn id="38" idx="3"/>
            <a:endCxn id="35" idx="2"/>
          </p:cNvCxnSpPr>
          <p:nvPr/>
        </p:nvCxnSpPr>
        <p:spPr bwMode="auto">
          <a:xfrm flipV="1">
            <a:off x="3917614" y="1944404"/>
            <a:ext cx="650851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9" name="AutoShape 64"/>
          <p:cNvSpPr>
            <a:spLocks noChangeArrowheads="1"/>
          </p:cNvSpPr>
          <p:nvPr/>
        </p:nvSpPr>
        <p:spPr bwMode="auto">
          <a:xfrm>
            <a:off x="2970150" y="4725890"/>
            <a:ext cx="1358962" cy="605627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com810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본부마감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8" name="꺾인 연결선 67"/>
          <p:cNvCxnSpPr>
            <a:stCxn id="27" idx="0"/>
            <a:endCxn id="70" idx="1"/>
          </p:cNvCxnSpPr>
          <p:nvPr/>
        </p:nvCxnSpPr>
        <p:spPr bwMode="auto">
          <a:xfrm rot="5400000" flipH="1" flipV="1">
            <a:off x="2198190" y="4032001"/>
            <a:ext cx="549415" cy="994508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AutoShape 64"/>
          <p:cNvSpPr>
            <a:spLocks noChangeArrowheads="1"/>
          </p:cNvSpPr>
          <p:nvPr/>
        </p:nvSpPr>
        <p:spPr bwMode="auto">
          <a:xfrm>
            <a:off x="4607512" y="4002068"/>
            <a:ext cx="1152426" cy="50495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com810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본부마감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70" name="Rectangle 130"/>
          <p:cNvSpPr>
            <a:spLocks noChangeArrowheads="1"/>
          </p:cNvSpPr>
          <p:nvPr/>
        </p:nvSpPr>
        <p:spPr bwMode="auto">
          <a:xfrm>
            <a:off x="2970151" y="4068809"/>
            <a:ext cx="947464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가맹 배송 마감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1" name="꺾인 연결선 70"/>
          <p:cNvCxnSpPr>
            <a:stCxn id="70" idx="3"/>
            <a:endCxn id="69" idx="2"/>
          </p:cNvCxnSpPr>
          <p:nvPr/>
        </p:nvCxnSpPr>
        <p:spPr bwMode="auto">
          <a:xfrm flipV="1">
            <a:off x="3917615" y="4254546"/>
            <a:ext cx="689897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Rectangle 130"/>
          <p:cNvSpPr>
            <a:spLocks noChangeArrowheads="1"/>
          </p:cNvSpPr>
          <p:nvPr/>
        </p:nvSpPr>
        <p:spPr bwMode="auto">
          <a:xfrm>
            <a:off x="2224264" y="165616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발주마감 처리 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안되있을경우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Rectangle 130"/>
          <p:cNvSpPr>
            <a:spLocks noChangeArrowheads="1"/>
          </p:cNvSpPr>
          <p:nvPr/>
        </p:nvSpPr>
        <p:spPr bwMode="auto">
          <a:xfrm>
            <a:off x="2970150" y="5573266"/>
            <a:ext cx="947464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가맹 직송 마감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9" name="꺾인 연결선 48"/>
          <p:cNvCxnSpPr>
            <a:stCxn id="27" idx="2"/>
            <a:endCxn id="48" idx="1"/>
          </p:cNvCxnSpPr>
          <p:nvPr/>
        </p:nvCxnSpPr>
        <p:spPr bwMode="auto">
          <a:xfrm rot="16200000" flipH="1">
            <a:off x="2220118" y="5008971"/>
            <a:ext cx="505557" cy="994507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AutoShape 64"/>
          <p:cNvSpPr>
            <a:spLocks noChangeArrowheads="1"/>
          </p:cNvSpPr>
          <p:nvPr/>
        </p:nvSpPr>
        <p:spPr bwMode="auto">
          <a:xfrm>
            <a:off x="4607512" y="5510132"/>
            <a:ext cx="1152426" cy="504955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com810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본부마감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52" name="꺾인 연결선 51"/>
          <p:cNvCxnSpPr>
            <a:stCxn id="48" idx="3"/>
            <a:endCxn id="51" idx="2"/>
          </p:cNvCxnSpPr>
          <p:nvPr/>
        </p:nvCxnSpPr>
        <p:spPr bwMode="auto">
          <a:xfrm>
            <a:off x="3917614" y="5759004"/>
            <a:ext cx="689898" cy="360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Rectangle 130"/>
          <p:cNvSpPr>
            <a:spLocks noChangeArrowheads="1"/>
          </p:cNvSpPr>
          <p:nvPr/>
        </p:nvSpPr>
        <p:spPr bwMode="auto">
          <a:xfrm>
            <a:off x="1901217" y="391616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가맹 실재고 마감</a:t>
            </a:r>
            <a:r>
              <a:rPr kumimoji="1" lang="en-US" altLang="ko-KR" sz="8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처리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안되있을</a:t>
            </a:r>
            <a:r>
              <a:rPr kumimoji="1" lang="ko-KR" altLang="en-US" sz="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경우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Rectangle 130"/>
          <p:cNvSpPr>
            <a:spLocks noChangeArrowheads="1"/>
          </p:cNvSpPr>
          <p:nvPr/>
        </p:nvSpPr>
        <p:spPr bwMode="auto">
          <a:xfrm>
            <a:off x="1932477" y="5415021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가맹 실재고 마감</a:t>
            </a:r>
            <a:r>
              <a:rPr kumimoji="1" lang="en-US" altLang="ko-KR" sz="8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처리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8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안되있을</a:t>
            </a:r>
            <a:r>
              <a:rPr kumimoji="1" lang="ko-KR" altLang="en-US" sz="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경우</a:t>
            </a:r>
            <a:endParaRPr kumimoji="1" lang="en-US" altLang="ko-KR" sz="8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AutoShape 64"/>
          <p:cNvSpPr>
            <a:spLocks noChangeArrowheads="1"/>
          </p:cNvSpPr>
          <p:nvPr/>
        </p:nvSpPr>
        <p:spPr bwMode="auto">
          <a:xfrm>
            <a:off x="6006427" y="2295781"/>
            <a:ext cx="1358962" cy="80609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com840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마감관리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lgc209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자재신청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5" name="꺾인 연결선 64"/>
          <p:cNvCxnSpPr>
            <a:stCxn id="155" idx="3"/>
            <a:endCxn id="64" idx="2"/>
          </p:cNvCxnSpPr>
          <p:nvPr/>
        </p:nvCxnSpPr>
        <p:spPr bwMode="auto">
          <a:xfrm flipV="1">
            <a:off x="5466588" y="2698826"/>
            <a:ext cx="539839" cy="781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4675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IT-06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31950" y="1558862"/>
            <a:ext cx="5395913" cy="87312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l"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배송 신청 및 발주 자재 입고 등록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마감 체크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수불 체크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메일관리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61938" y="1558862"/>
            <a:ext cx="1374775" cy="8731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개요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명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102475" y="1558862"/>
            <a:ext cx="1154113" cy="8731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</a:t>
            </a:r>
          </a:p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오너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255000" y="1558862"/>
            <a:ext cx="1365250" cy="87312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OOO</a:t>
            </a:r>
          </a:p>
        </p:txBody>
      </p:sp>
      <p:sp>
        <p:nvSpPr>
          <p:cNvPr id="12" name="Rectangle 93"/>
          <p:cNvSpPr>
            <a:spLocks noChangeArrowheads="1"/>
          </p:cNvSpPr>
          <p:nvPr/>
        </p:nvSpPr>
        <p:spPr bwMode="auto">
          <a:xfrm>
            <a:off x="261938" y="2497074"/>
            <a:ext cx="6761162" cy="300038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주요 점검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Point</a:t>
            </a:r>
          </a:p>
        </p:txBody>
      </p:sp>
      <p:sp>
        <p:nvSpPr>
          <p:cNvPr id="13" name="Rectangle 94"/>
          <p:cNvSpPr>
            <a:spLocks noChangeArrowheads="1"/>
          </p:cNvSpPr>
          <p:nvPr/>
        </p:nvSpPr>
        <p:spPr bwMode="auto">
          <a:xfrm>
            <a:off x="261938" y="2785999"/>
            <a:ext cx="6761162" cy="114617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126000" tIns="82800" rIns="126000" bIns="46800"/>
          <a:lstStyle/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배송 마감체크 및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신청량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입력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점검</a:t>
            </a: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입고 마감체크 및 입고 데이터 입력 점검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월마감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체크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일 실재고 데이터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입출고 재고 데이터 점검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제품 교환권 데이터 및 수불마감체크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95"/>
          <p:cNvSpPr>
            <a:spLocks noChangeArrowheads="1"/>
          </p:cNvSpPr>
          <p:nvPr/>
        </p:nvSpPr>
        <p:spPr bwMode="auto">
          <a:xfrm>
            <a:off x="261938" y="3970274"/>
            <a:ext cx="6761162" cy="3016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세부 시나리오</a:t>
            </a:r>
          </a:p>
        </p:txBody>
      </p:sp>
      <p:sp>
        <p:nvSpPr>
          <p:cNvPr id="15" name="Rectangle 96"/>
          <p:cNvSpPr>
            <a:spLocks noChangeArrowheads="1"/>
          </p:cNvSpPr>
          <p:nvPr/>
        </p:nvSpPr>
        <p:spPr bwMode="auto">
          <a:xfrm>
            <a:off x="261938" y="4311587"/>
            <a:ext cx="6761162" cy="2119312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126000" tIns="46800" rIns="126000" bIns="46800"/>
          <a:lstStyle/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aeml101f0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메일등록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aeml102f0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수신메일 일람조회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aeml103f0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발신메일 일람조회</a:t>
            </a:r>
          </a:p>
        </p:txBody>
      </p:sp>
      <p:sp>
        <p:nvSpPr>
          <p:cNvPr id="16" name="Rectangle 149"/>
          <p:cNvSpPr>
            <a:spLocks noChangeArrowheads="1"/>
          </p:cNvSpPr>
          <p:nvPr/>
        </p:nvSpPr>
        <p:spPr bwMode="auto">
          <a:xfrm>
            <a:off x="7113588" y="2497074"/>
            <a:ext cx="2506662" cy="300038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해당 사업부</a:t>
            </a:r>
          </a:p>
        </p:txBody>
      </p:sp>
      <p:sp>
        <p:nvSpPr>
          <p:cNvPr id="17" name="Rectangle 151"/>
          <p:cNvSpPr>
            <a:spLocks noChangeArrowheads="1"/>
          </p:cNvSpPr>
          <p:nvPr/>
        </p:nvSpPr>
        <p:spPr bwMode="auto">
          <a:xfrm>
            <a:off x="7113588" y="3970274"/>
            <a:ext cx="2506662" cy="3016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연관 파트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&amp; </a:t>
            </a: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시스템</a:t>
            </a:r>
          </a:p>
        </p:txBody>
      </p:sp>
      <p:sp>
        <p:nvSpPr>
          <p:cNvPr id="18" name="Rectangle 154"/>
          <p:cNvSpPr>
            <a:spLocks noChangeArrowheads="1"/>
          </p:cNvSpPr>
          <p:nvPr/>
        </p:nvSpPr>
        <p:spPr bwMode="auto">
          <a:xfrm>
            <a:off x="7113588" y="280187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나뚜루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Rectangle 155"/>
          <p:cNvSpPr>
            <a:spLocks noChangeArrowheads="1"/>
          </p:cNvSpPr>
          <p:nvPr/>
        </p:nvSpPr>
        <p:spPr bwMode="auto">
          <a:xfrm>
            <a:off x="7113588" y="306857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커피 사업부</a:t>
            </a:r>
          </a:p>
        </p:txBody>
      </p:sp>
      <p:sp>
        <p:nvSpPr>
          <p:cNvPr id="20" name="Rectangle 156"/>
          <p:cNvSpPr>
            <a:spLocks noChangeArrowheads="1"/>
          </p:cNvSpPr>
          <p:nvPr/>
        </p:nvSpPr>
        <p:spPr bwMode="auto">
          <a:xfrm>
            <a:off x="7113588" y="333368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en-US" altLang="ko-KR" sz="1000" b="1">
                <a:latin typeface="맑은 고딕" pitchFamily="50" charset="-127"/>
                <a:ea typeface="맑은 고딕" pitchFamily="50" charset="-127"/>
              </a:rPr>
              <a:t>TGIF </a:t>
            </a:r>
            <a:r>
              <a:rPr lang="ko-KR" altLang="en-US" sz="1000" b="1">
                <a:latin typeface="맑은 고딕" pitchFamily="50" charset="-127"/>
                <a:ea typeface="맑은 고딕" pitchFamily="50" charset="-127"/>
              </a:rPr>
              <a:t>사업부</a:t>
            </a:r>
          </a:p>
        </p:txBody>
      </p:sp>
      <p:sp>
        <p:nvSpPr>
          <p:cNvPr id="21" name="Rectangle 157"/>
          <p:cNvSpPr>
            <a:spLocks noChangeArrowheads="1"/>
          </p:cNvSpPr>
          <p:nvPr/>
        </p:nvSpPr>
        <p:spPr bwMode="auto">
          <a:xfrm>
            <a:off x="7113588" y="360038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en-US" altLang="ko-KR" sz="1000" b="1">
                <a:latin typeface="맑은 고딕" pitchFamily="50" charset="-127"/>
                <a:ea typeface="맑은 고딕" pitchFamily="50" charset="-127"/>
              </a:rPr>
              <a:t>KKD </a:t>
            </a:r>
            <a:r>
              <a:rPr lang="ko-KR" altLang="en-US" sz="1000" b="1">
                <a:latin typeface="맑은 고딕" pitchFamily="50" charset="-127"/>
                <a:ea typeface="맑은 고딕" pitchFamily="50" charset="-127"/>
              </a:rPr>
              <a:t>사업부</a:t>
            </a:r>
          </a:p>
        </p:txBody>
      </p:sp>
      <p:sp>
        <p:nvSpPr>
          <p:cNvPr id="22" name="Rectangle 160"/>
          <p:cNvSpPr>
            <a:spLocks noChangeArrowheads="1"/>
          </p:cNvSpPr>
          <p:nvPr/>
        </p:nvSpPr>
        <p:spPr bwMode="auto">
          <a:xfrm>
            <a:off x="8707438" y="280187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O</a:t>
            </a:r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8707438" y="306857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162"/>
          <p:cNvSpPr>
            <a:spLocks noChangeArrowheads="1"/>
          </p:cNvSpPr>
          <p:nvPr/>
        </p:nvSpPr>
        <p:spPr bwMode="auto">
          <a:xfrm>
            <a:off x="8707438" y="333368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163"/>
          <p:cNvSpPr>
            <a:spLocks noChangeArrowheads="1"/>
          </p:cNvSpPr>
          <p:nvPr/>
        </p:nvSpPr>
        <p:spPr bwMode="auto">
          <a:xfrm>
            <a:off x="8707438" y="360038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64"/>
          <p:cNvSpPr>
            <a:spLocks noChangeArrowheads="1"/>
          </p:cNvSpPr>
          <p:nvPr/>
        </p:nvSpPr>
        <p:spPr bwMode="auto">
          <a:xfrm>
            <a:off x="7113588" y="433222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매출관리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65"/>
          <p:cNvSpPr>
            <a:spLocks noChangeArrowheads="1"/>
          </p:cNvSpPr>
          <p:nvPr/>
        </p:nvSpPr>
        <p:spPr bwMode="auto">
          <a:xfrm>
            <a:off x="7113588" y="459892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자재관리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66"/>
          <p:cNvSpPr>
            <a:spLocks noChangeArrowheads="1"/>
          </p:cNvSpPr>
          <p:nvPr/>
        </p:nvSpPr>
        <p:spPr bwMode="auto">
          <a:xfrm>
            <a:off x="7113588" y="48640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회계관리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167"/>
          <p:cNvSpPr>
            <a:spLocks noChangeArrowheads="1"/>
          </p:cNvSpPr>
          <p:nvPr/>
        </p:nvSpPr>
        <p:spPr bwMode="auto">
          <a:xfrm>
            <a:off x="7113588" y="51307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인사관리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168"/>
          <p:cNvSpPr>
            <a:spLocks noChangeArrowheads="1"/>
          </p:cNvSpPr>
          <p:nvPr/>
        </p:nvSpPr>
        <p:spPr bwMode="auto">
          <a:xfrm>
            <a:off x="8707438" y="433222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169"/>
          <p:cNvSpPr>
            <a:spLocks noChangeArrowheads="1"/>
          </p:cNvSpPr>
          <p:nvPr/>
        </p:nvSpPr>
        <p:spPr bwMode="auto">
          <a:xfrm>
            <a:off x="8707438" y="459892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Rectangle 170"/>
          <p:cNvSpPr>
            <a:spLocks noChangeArrowheads="1"/>
          </p:cNvSpPr>
          <p:nvPr/>
        </p:nvSpPr>
        <p:spPr bwMode="auto">
          <a:xfrm>
            <a:off x="8707438" y="48640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Rectangle 171"/>
          <p:cNvSpPr>
            <a:spLocks noChangeArrowheads="1"/>
          </p:cNvSpPr>
          <p:nvPr/>
        </p:nvSpPr>
        <p:spPr bwMode="auto">
          <a:xfrm>
            <a:off x="8707438" y="51307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  <p:sp>
        <p:nvSpPr>
          <p:cNvPr id="34" name="Rectangle 172"/>
          <p:cNvSpPr>
            <a:spLocks noChangeArrowheads="1"/>
          </p:cNvSpPr>
          <p:nvPr/>
        </p:nvSpPr>
        <p:spPr bwMode="auto">
          <a:xfrm>
            <a:off x="7113588" y="53974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173"/>
          <p:cNvSpPr>
            <a:spLocks noChangeArrowheads="1"/>
          </p:cNvSpPr>
          <p:nvPr/>
        </p:nvSpPr>
        <p:spPr bwMode="auto">
          <a:xfrm>
            <a:off x="7113588" y="56641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기준정보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174"/>
          <p:cNvSpPr>
            <a:spLocks noChangeArrowheads="1"/>
          </p:cNvSpPr>
          <p:nvPr/>
        </p:nvSpPr>
        <p:spPr bwMode="auto">
          <a:xfrm>
            <a:off x="8707438" y="53974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O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175"/>
          <p:cNvSpPr>
            <a:spLocks noChangeArrowheads="1"/>
          </p:cNvSpPr>
          <p:nvPr/>
        </p:nvSpPr>
        <p:spPr bwMode="auto">
          <a:xfrm>
            <a:off x="8707438" y="56641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176"/>
          <p:cNvSpPr>
            <a:spLocks noChangeArrowheads="1"/>
          </p:cNvSpPr>
          <p:nvPr/>
        </p:nvSpPr>
        <p:spPr bwMode="auto">
          <a:xfrm>
            <a:off x="7113588" y="6217920"/>
            <a:ext cx="2471737" cy="19392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점포시스템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173"/>
          <p:cNvSpPr>
            <a:spLocks noChangeArrowheads="1"/>
          </p:cNvSpPr>
          <p:nvPr/>
        </p:nvSpPr>
        <p:spPr bwMode="auto">
          <a:xfrm>
            <a:off x="7107492" y="5926265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운영관리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175"/>
          <p:cNvSpPr>
            <a:spLocks noChangeArrowheads="1"/>
          </p:cNvSpPr>
          <p:nvPr/>
        </p:nvSpPr>
        <p:spPr bwMode="auto">
          <a:xfrm>
            <a:off x="8701342" y="5926265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35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IT-06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일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메일등록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4645809" y="3027626"/>
            <a:ext cx="878010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사업부선택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2714767" y="3144975"/>
            <a:ext cx="1358962" cy="80609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om110(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41" idx="4"/>
            <a:endCxn id="155" idx="1"/>
          </p:cNvCxnSpPr>
          <p:nvPr/>
        </p:nvCxnSpPr>
        <p:spPr bwMode="auto">
          <a:xfrm flipV="1">
            <a:off x="4073729" y="3178669"/>
            <a:ext cx="572080" cy="36935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956091" y="3361082"/>
            <a:ext cx="84094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1797038" y="3546820"/>
            <a:ext cx="917729" cy="120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Rectangle 130"/>
          <p:cNvSpPr>
            <a:spLocks noChangeArrowheads="1"/>
          </p:cNvSpPr>
          <p:nvPr/>
        </p:nvSpPr>
        <p:spPr bwMode="auto">
          <a:xfrm>
            <a:off x="956089" y="2816621"/>
            <a:ext cx="840949" cy="25032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세션정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보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6" name="꺾인 연결선 35"/>
          <p:cNvCxnSpPr>
            <a:stCxn id="33" idx="2"/>
            <a:endCxn id="26" idx="0"/>
          </p:cNvCxnSpPr>
          <p:nvPr/>
        </p:nvCxnSpPr>
        <p:spPr bwMode="auto">
          <a:xfrm rot="16200000" flipH="1">
            <a:off x="1229497" y="3214013"/>
            <a:ext cx="294135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AutoShape 64"/>
          <p:cNvSpPr>
            <a:spLocks noChangeArrowheads="1"/>
          </p:cNvSpPr>
          <p:nvPr/>
        </p:nvSpPr>
        <p:spPr bwMode="auto">
          <a:xfrm>
            <a:off x="7845056" y="3299816"/>
            <a:ext cx="1626709" cy="50051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err="1" smtClean="0">
                <a:latin typeface="맑은 고딕" pitchFamily="50" charset="-127"/>
                <a:ea typeface="맑은 고딕" pitchFamily="50" charset="-127"/>
              </a:rPr>
              <a:t>mailbox_updown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본부메일관리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3" name="꺾인 연결선 52"/>
          <p:cNvCxnSpPr>
            <a:stCxn id="61" idx="3"/>
            <a:endCxn id="83" idx="1"/>
          </p:cNvCxnSpPr>
          <p:nvPr/>
        </p:nvCxnSpPr>
        <p:spPr bwMode="auto">
          <a:xfrm flipV="1">
            <a:off x="5523819" y="3548976"/>
            <a:ext cx="853097" cy="39458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4" name="Rectangle 118"/>
          <p:cNvSpPr>
            <a:spLocks noChangeArrowheads="1"/>
          </p:cNvSpPr>
          <p:nvPr/>
        </p:nvSpPr>
        <p:spPr bwMode="auto">
          <a:xfrm>
            <a:off x="4645809" y="3397934"/>
            <a:ext cx="878010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직가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Rectangle 118"/>
          <p:cNvSpPr>
            <a:spLocks noChangeArrowheads="1"/>
          </p:cNvSpPr>
          <p:nvPr/>
        </p:nvSpPr>
        <p:spPr bwMode="auto">
          <a:xfrm>
            <a:off x="4645809" y="3792519"/>
            <a:ext cx="878010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2" name="꺾인 연결선 61"/>
          <p:cNvCxnSpPr>
            <a:stCxn id="41" idx="4"/>
            <a:endCxn id="54" idx="1"/>
          </p:cNvCxnSpPr>
          <p:nvPr/>
        </p:nvCxnSpPr>
        <p:spPr bwMode="auto">
          <a:xfrm>
            <a:off x="4073729" y="3548020"/>
            <a:ext cx="572080" cy="95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꺾인 연결선 64"/>
          <p:cNvCxnSpPr>
            <a:stCxn id="41" idx="4"/>
            <a:endCxn id="61" idx="1"/>
          </p:cNvCxnSpPr>
          <p:nvPr/>
        </p:nvCxnSpPr>
        <p:spPr bwMode="auto">
          <a:xfrm>
            <a:off x="4073729" y="3548020"/>
            <a:ext cx="572080" cy="39554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꺾인 연결선 71"/>
          <p:cNvCxnSpPr>
            <a:stCxn id="54" idx="3"/>
            <a:endCxn id="83" idx="1"/>
          </p:cNvCxnSpPr>
          <p:nvPr/>
        </p:nvCxnSpPr>
        <p:spPr bwMode="auto">
          <a:xfrm flipV="1">
            <a:off x="5523819" y="3548976"/>
            <a:ext cx="853097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꺾인 연결선 76"/>
          <p:cNvCxnSpPr>
            <a:stCxn id="155" idx="3"/>
            <a:endCxn id="83" idx="1"/>
          </p:cNvCxnSpPr>
          <p:nvPr/>
        </p:nvCxnSpPr>
        <p:spPr bwMode="auto">
          <a:xfrm>
            <a:off x="5523819" y="3178669"/>
            <a:ext cx="853097" cy="37030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3" name="Rectangle 118"/>
          <p:cNvSpPr>
            <a:spLocks noChangeArrowheads="1"/>
          </p:cNvSpPr>
          <p:nvPr/>
        </p:nvSpPr>
        <p:spPr bwMode="auto">
          <a:xfrm>
            <a:off x="6376916" y="3397933"/>
            <a:ext cx="878010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 등록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5" name="꺾인 연결선 94"/>
          <p:cNvCxnSpPr>
            <a:stCxn id="83" idx="3"/>
            <a:endCxn id="50" idx="2"/>
          </p:cNvCxnSpPr>
          <p:nvPr/>
        </p:nvCxnSpPr>
        <p:spPr bwMode="auto">
          <a:xfrm>
            <a:off x="7254926" y="3548976"/>
            <a:ext cx="590130" cy="109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9" name="Rectangle 130"/>
          <p:cNvSpPr>
            <a:spLocks noChangeArrowheads="1"/>
          </p:cNvSpPr>
          <p:nvPr/>
        </p:nvSpPr>
        <p:spPr bwMode="auto">
          <a:xfrm>
            <a:off x="7188563" y="317866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저장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130"/>
          <p:cNvSpPr>
            <a:spLocks noChangeArrowheads="1"/>
          </p:cNvSpPr>
          <p:nvPr/>
        </p:nvSpPr>
        <p:spPr bwMode="auto">
          <a:xfrm>
            <a:off x="6175943" y="2534772"/>
            <a:ext cx="3636395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첨부파일 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\</a:t>
            </a:r>
            <a:r>
              <a:rPr kumimoji="1" lang="en-US" altLang="ko-KR" sz="1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lotteriapos.ear</a:t>
            </a:r>
            <a:r>
              <a:rPr kumimoji="1"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\</a:t>
            </a:r>
            <a:r>
              <a:rPr kumimoji="1" lang="en-US" altLang="ko-KR" sz="1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lotteriapos.war</a:t>
            </a:r>
            <a:r>
              <a:rPr kumimoji="1"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\information</a:t>
            </a:r>
          </a:p>
          <a:p>
            <a:pPr latinLnBrk="1"/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저장경로</a:t>
            </a:r>
            <a:r>
              <a:rPr kumimoji="1"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1"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\lotteriapos2.ear\lotteriapos2.war\information </a:t>
            </a:r>
            <a:endParaRPr kumimoji="1"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685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IT-06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일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수신메일 일람조회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1912048" y="3740014"/>
            <a:ext cx="1358962" cy="50051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om110(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694822" y="3803335"/>
            <a:ext cx="84094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수신메일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일람조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1535769" y="3989073"/>
            <a:ext cx="376279" cy="120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AutoShape 64"/>
          <p:cNvSpPr>
            <a:spLocks noChangeArrowheads="1"/>
          </p:cNvSpPr>
          <p:nvPr/>
        </p:nvSpPr>
        <p:spPr bwMode="auto">
          <a:xfrm>
            <a:off x="4802410" y="3620709"/>
            <a:ext cx="1563904" cy="73280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err="1" smtClean="0">
                <a:latin typeface="맑은 고딕" pitchFamily="50" charset="-127"/>
                <a:ea typeface="맑은 고딕" pitchFamily="50" charset="-127"/>
              </a:rPr>
              <a:t>mailbox_downup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점포메일관리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3" name="꺾인 연결선 52"/>
          <p:cNvCxnSpPr>
            <a:stCxn id="61" idx="3"/>
            <a:endCxn id="50" idx="2"/>
          </p:cNvCxnSpPr>
          <p:nvPr/>
        </p:nvCxnSpPr>
        <p:spPr bwMode="auto">
          <a:xfrm>
            <a:off x="4378766" y="3986759"/>
            <a:ext cx="423644" cy="3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1" name="Rectangle 118"/>
          <p:cNvSpPr>
            <a:spLocks noChangeArrowheads="1"/>
          </p:cNvSpPr>
          <p:nvPr/>
        </p:nvSpPr>
        <p:spPr bwMode="auto">
          <a:xfrm>
            <a:off x="3691129" y="3835716"/>
            <a:ext cx="687637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5" name="꺾인 연결선 64"/>
          <p:cNvCxnSpPr>
            <a:stCxn id="41" idx="4"/>
            <a:endCxn id="61" idx="1"/>
          </p:cNvCxnSpPr>
          <p:nvPr/>
        </p:nvCxnSpPr>
        <p:spPr bwMode="auto">
          <a:xfrm flipV="1">
            <a:off x="3271010" y="3986759"/>
            <a:ext cx="420119" cy="351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6740891" y="3834595"/>
            <a:ext cx="687637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메일삭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제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" name="꺾인 연결선 16"/>
          <p:cNvCxnSpPr>
            <a:stCxn id="50" idx="4"/>
            <a:endCxn id="16" idx="1"/>
          </p:cNvCxnSpPr>
          <p:nvPr/>
        </p:nvCxnSpPr>
        <p:spPr bwMode="auto">
          <a:xfrm flipV="1">
            <a:off x="6366314" y="3985638"/>
            <a:ext cx="374577" cy="147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AutoShape 64"/>
          <p:cNvSpPr>
            <a:spLocks noChangeArrowheads="1"/>
          </p:cNvSpPr>
          <p:nvPr/>
        </p:nvSpPr>
        <p:spPr bwMode="auto">
          <a:xfrm>
            <a:off x="7872324" y="3818265"/>
            <a:ext cx="1563904" cy="34186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err="1" smtClean="0">
                <a:latin typeface="맑은 고딕" pitchFamily="50" charset="-127"/>
                <a:ea typeface="맑은 고딕" pitchFamily="50" charset="-127"/>
              </a:rPr>
              <a:t>mailbox_downup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점포메일관리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8" name="꺾인 연결선 27"/>
          <p:cNvCxnSpPr>
            <a:stCxn id="16" idx="3"/>
            <a:endCxn id="20" idx="2"/>
          </p:cNvCxnSpPr>
          <p:nvPr/>
        </p:nvCxnSpPr>
        <p:spPr bwMode="auto">
          <a:xfrm>
            <a:off x="7428528" y="3985638"/>
            <a:ext cx="443796" cy="355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꺾인 연결선 34"/>
          <p:cNvCxnSpPr>
            <a:stCxn id="50" idx="1"/>
            <a:endCxn id="37" idx="2"/>
          </p:cNvCxnSpPr>
          <p:nvPr/>
        </p:nvCxnSpPr>
        <p:spPr bwMode="auto">
          <a:xfrm rot="5400000" flipH="1" flipV="1">
            <a:off x="5357789" y="3390238"/>
            <a:ext cx="457045" cy="389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Rectangle 118"/>
          <p:cNvSpPr>
            <a:spLocks noChangeArrowheads="1"/>
          </p:cNvSpPr>
          <p:nvPr/>
        </p:nvSpPr>
        <p:spPr bwMode="auto">
          <a:xfrm>
            <a:off x="5111787" y="2861579"/>
            <a:ext cx="952948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상세팝업호출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AutoShape 64"/>
          <p:cNvSpPr>
            <a:spLocks noChangeArrowheads="1"/>
          </p:cNvSpPr>
          <p:nvPr/>
        </p:nvSpPr>
        <p:spPr bwMode="auto">
          <a:xfrm>
            <a:off x="4802411" y="1743193"/>
            <a:ext cx="1563904" cy="73280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>
                <a:latin typeface="맑은 고딕" pitchFamily="50" charset="-127"/>
                <a:ea typeface="맑은 고딕" pitchFamily="50" charset="-127"/>
              </a:rPr>
              <a:t>mailbox_downup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점포메일관리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0" name="꺾인 연결선 39"/>
          <p:cNvCxnSpPr>
            <a:stCxn id="37" idx="0"/>
            <a:endCxn id="39" idx="3"/>
          </p:cNvCxnSpPr>
          <p:nvPr/>
        </p:nvCxnSpPr>
        <p:spPr bwMode="auto">
          <a:xfrm rot="16200000" flipV="1">
            <a:off x="5393524" y="2666842"/>
            <a:ext cx="385577" cy="389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8710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IT-06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일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발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신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메일 일람조회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937665" y="3693330"/>
            <a:ext cx="1700954" cy="88669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 smtClean="0">
                <a:latin typeface="맑은 고딕" pitchFamily="50" charset="-127"/>
                <a:ea typeface="맑은 고딕" pitchFamily="50" charset="-127"/>
              </a:rPr>
              <a:t>mailbox_updown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본부메일관리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2163359" y="3949741"/>
            <a:ext cx="84094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발신메일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일람조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3004306" y="4135479"/>
            <a:ext cx="933359" cy="120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Rectangle 118"/>
          <p:cNvSpPr>
            <a:spLocks noChangeArrowheads="1"/>
          </p:cNvSpPr>
          <p:nvPr/>
        </p:nvSpPr>
        <p:spPr bwMode="auto">
          <a:xfrm>
            <a:off x="6136147" y="3983084"/>
            <a:ext cx="687637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메일삭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제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" name="꺾인 연결선 10"/>
          <p:cNvCxnSpPr>
            <a:stCxn id="41" idx="4"/>
            <a:endCxn id="10" idx="1"/>
          </p:cNvCxnSpPr>
          <p:nvPr/>
        </p:nvCxnSpPr>
        <p:spPr bwMode="auto">
          <a:xfrm flipV="1">
            <a:off x="5638619" y="4134127"/>
            <a:ext cx="497528" cy="255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AutoShape 64"/>
          <p:cNvSpPr>
            <a:spLocks noChangeArrowheads="1"/>
          </p:cNvSpPr>
          <p:nvPr/>
        </p:nvSpPr>
        <p:spPr bwMode="auto">
          <a:xfrm>
            <a:off x="7267580" y="3964548"/>
            <a:ext cx="1563904" cy="34186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>
                <a:latin typeface="맑은 고딕" pitchFamily="50" charset="-127"/>
                <a:ea typeface="맑은 고딕" pitchFamily="50" charset="-127"/>
              </a:rPr>
              <a:t>mailbox_updown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본부메일관리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" name="꺾인 연결선 12"/>
          <p:cNvCxnSpPr>
            <a:stCxn id="10" idx="3"/>
            <a:endCxn id="12" idx="2"/>
          </p:cNvCxnSpPr>
          <p:nvPr/>
        </p:nvCxnSpPr>
        <p:spPr bwMode="auto">
          <a:xfrm>
            <a:off x="6823784" y="4134127"/>
            <a:ext cx="443796" cy="135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꺾인 연결선 13"/>
          <p:cNvCxnSpPr>
            <a:stCxn id="41" idx="1"/>
            <a:endCxn id="15" idx="2"/>
          </p:cNvCxnSpPr>
          <p:nvPr/>
        </p:nvCxnSpPr>
        <p:spPr bwMode="auto">
          <a:xfrm rot="16200000" flipV="1">
            <a:off x="4562387" y="3467574"/>
            <a:ext cx="443697" cy="781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tangle 118"/>
          <p:cNvSpPr>
            <a:spLocks noChangeArrowheads="1"/>
          </p:cNvSpPr>
          <p:nvPr/>
        </p:nvSpPr>
        <p:spPr bwMode="auto">
          <a:xfrm>
            <a:off x="4303853" y="2947548"/>
            <a:ext cx="952948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상세팝업호출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AutoShape 64"/>
          <p:cNvSpPr>
            <a:spLocks noChangeArrowheads="1"/>
          </p:cNvSpPr>
          <p:nvPr/>
        </p:nvSpPr>
        <p:spPr bwMode="auto">
          <a:xfrm>
            <a:off x="3994477" y="1829162"/>
            <a:ext cx="1563904" cy="73280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>
                <a:latin typeface="맑은 고딕" pitchFamily="50" charset="-127"/>
                <a:ea typeface="맑은 고딕" pitchFamily="50" charset="-127"/>
              </a:rPr>
              <a:t>mailbox_updown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본부메일관리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" name="꺾인 연결선 16"/>
          <p:cNvCxnSpPr>
            <a:stCxn id="15" idx="0"/>
            <a:endCxn id="16" idx="3"/>
          </p:cNvCxnSpPr>
          <p:nvPr/>
        </p:nvCxnSpPr>
        <p:spPr bwMode="auto">
          <a:xfrm rot="16200000" flipV="1">
            <a:off x="4585590" y="2752811"/>
            <a:ext cx="385577" cy="389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85615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IT-06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31950" y="1558862"/>
            <a:ext cx="5395913" cy="87312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l"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배송 신청 및 발주 자재 입고 등록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마감 체크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,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 수불 체크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메일관리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61938" y="1558862"/>
            <a:ext cx="1374775" cy="8731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개요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명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102475" y="1558862"/>
            <a:ext cx="1154113" cy="8731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</a:t>
            </a:r>
          </a:p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오너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255000" y="1558862"/>
            <a:ext cx="1365250" cy="87312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OOO</a:t>
            </a:r>
          </a:p>
        </p:txBody>
      </p:sp>
      <p:sp>
        <p:nvSpPr>
          <p:cNvPr id="12" name="Rectangle 93"/>
          <p:cNvSpPr>
            <a:spLocks noChangeArrowheads="1"/>
          </p:cNvSpPr>
          <p:nvPr/>
        </p:nvSpPr>
        <p:spPr bwMode="auto">
          <a:xfrm>
            <a:off x="261938" y="2497074"/>
            <a:ext cx="6761162" cy="300038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주요 점검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Point</a:t>
            </a:r>
          </a:p>
        </p:txBody>
      </p:sp>
      <p:sp>
        <p:nvSpPr>
          <p:cNvPr id="13" name="Rectangle 94"/>
          <p:cNvSpPr>
            <a:spLocks noChangeArrowheads="1"/>
          </p:cNvSpPr>
          <p:nvPr/>
        </p:nvSpPr>
        <p:spPr bwMode="auto">
          <a:xfrm>
            <a:off x="261938" y="2785999"/>
            <a:ext cx="6761162" cy="114617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126000" tIns="82800" rIns="126000" bIns="46800"/>
          <a:lstStyle/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배송 마감체크 및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신청량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입력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점검</a:t>
            </a: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입고 마감체크 및 입고 데이터 입력 점검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월마감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체크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일 실재고 데이터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입출고 재고 데이터 점검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lnSpc>
                <a:spcPct val="120000"/>
              </a:lnSpc>
              <a:spcBef>
                <a:spcPct val="10000"/>
              </a:spcBef>
              <a:buFont typeface="Wingdings" pitchFamily="2" charset="2"/>
              <a:buChar char="§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제품 교환권 데이터 및 수불마감체크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95"/>
          <p:cNvSpPr>
            <a:spLocks noChangeArrowheads="1"/>
          </p:cNvSpPr>
          <p:nvPr/>
        </p:nvSpPr>
        <p:spPr bwMode="auto">
          <a:xfrm>
            <a:off x="261938" y="3970274"/>
            <a:ext cx="6761162" cy="3016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세부 시나리오</a:t>
            </a:r>
          </a:p>
        </p:txBody>
      </p:sp>
      <p:sp>
        <p:nvSpPr>
          <p:cNvPr id="15" name="Rectangle 96"/>
          <p:cNvSpPr>
            <a:spLocks noChangeArrowheads="1"/>
          </p:cNvSpPr>
          <p:nvPr/>
        </p:nvSpPr>
        <p:spPr bwMode="auto">
          <a:xfrm>
            <a:off x="261938" y="4311587"/>
            <a:ext cx="6761162" cy="2119312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126000" tIns="46800" rIns="126000" bIns="46800"/>
          <a:lstStyle/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eml101f0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메일등록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eml102f0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수신메일 일람조회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marL="176213" indent="-176213">
              <a:spcBef>
                <a:spcPct val="15000"/>
              </a:spcBef>
              <a:buFont typeface="Wingdings" pitchFamily="2" charset="2"/>
              <a:buChar char="§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eml103f0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발신메일 일람조회</a:t>
            </a:r>
          </a:p>
        </p:txBody>
      </p:sp>
      <p:sp>
        <p:nvSpPr>
          <p:cNvPr id="16" name="Rectangle 149"/>
          <p:cNvSpPr>
            <a:spLocks noChangeArrowheads="1"/>
          </p:cNvSpPr>
          <p:nvPr/>
        </p:nvSpPr>
        <p:spPr bwMode="auto">
          <a:xfrm>
            <a:off x="7113588" y="2497074"/>
            <a:ext cx="2506662" cy="300038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해당 사업부</a:t>
            </a:r>
          </a:p>
        </p:txBody>
      </p:sp>
      <p:sp>
        <p:nvSpPr>
          <p:cNvPr id="17" name="Rectangle 151"/>
          <p:cNvSpPr>
            <a:spLocks noChangeArrowheads="1"/>
          </p:cNvSpPr>
          <p:nvPr/>
        </p:nvSpPr>
        <p:spPr bwMode="auto">
          <a:xfrm>
            <a:off x="7113588" y="3970274"/>
            <a:ext cx="2506662" cy="301625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연관 파트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&amp; </a:t>
            </a: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시스템</a:t>
            </a:r>
          </a:p>
        </p:txBody>
      </p:sp>
      <p:sp>
        <p:nvSpPr>
          <p:cNvPr id="18" name="Rectangle 154"/>
          <p:cNvSpPr>
            <a:spLocks noChangeArrowheads="1"/>
          </p:cNvSpPr>
          <p:nvPr/>
        </p:nvSpPr>
        <p:spPr bwMode="auto">
          <a:xfrm>
            <a:off x="7113588" y="280187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err="1" smtClean="0">
                <a:latin typeface="맑은 고딕" pitchFamily="50" charset="-127"/>
                <a:ea typeface="맑은 고딕" pitchFamily="50" charset="-127"/>
              </a:rPr>
              <a:t>나뚜루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Rectangle 155"/>
          <p:cNvSpPr>
            <a:spLocks noChangeArrowheads="1"/>
          </p:cNvSpPr>
          <p:nvPr/>
        </p:nvSpPr>
        <p:spPr bwMode="auto">
          <a:xfrm>
            <a:off x="7113588" y="306857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커피 사업부</a:t>
            </a:r>
          </a:p>
        </p:txBody>
      </p:sp>
      <p:sp>
        <p:nvSpPr>
          <p:cNvPr id="20" name="Rectangle 156"/>
          <p:cNvSpPr>
            <a:spLocks noChangeArrowheads="1"/>
          </p:cNvSpPr>
          <p:nvPr/>
        </p:nvSpPr>
        <p:spPr bwMode="auto">
          <a:xfrm>
            <a:off x="7113588" y="333368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en-US" altLang="ko-KR" sz="1000" b="1">
                <a:latin typeface="맑은 고딕" pitchFamily="50" charset="-127"/>
                <a:ea typeface="맑은 고딕" pitchFamily="50" charset="-127"/>
              </a:rPr>
              <a:t>TGIF </a:t>
            </a:r>
            <a:r>
              <a:rPr lang="ko-KR" altLang="en-US" sz="1000" b="1">
                <a:latin typeface="맑은 고딕" pitchFamily="50" charset="-127"/>
                <a:ea typeface="맑은 고딕" pitchFamily="50" charset="-127"/>
              </a:rPr>
              <a:t>사업부</a:t>
            </a:r>
          </a:p>
        </p:txBody>
      </p:sp>
      <p:sp>
        <p:nvSpPr>
          <p:cNvPr id="21" name="Rectangle 157"/>
          <p:cNvSpPr>
            <a:spLocks noChangeArrowheads="1"/>
          </p:cNvSpPr>
          <p:nvPr/>
        </p:nvSpPr>
        <p:spPr bwMode="auto">
          <a:xfrm>
            <a:off x="7113588" y="360038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en-US" altLang="ko-KR" sz="1000" b="1">
                <a:latin typeface="맑은 고딕" pitchFamily="50" charset="-127"/>
                <a:ea typeface="맑은 고딕" pitchFamily="50" charset="-127"/>
              </a:rPr>
              <a:t>KKD </a:t>
            </a:r>
            <a:r>
              <a:rPr lang="ko-KR" altLang="en-US" sz="1000" b="1">
                <a:latin typeface="맑은 고딕" pitchFamily="50" charset="-127"/>
                <a:ea typeface="맑은 고딕" pitchFamily="50" charset="-127"/>
              </a:rPr>
              <a:t>사업부</a:t>
            </a:r>
          </a:p>
        </p:txBody>
      </p:sp>
      <p:sp>
        <p:nvSpPr>
          <p:cNvPr id="22" name="Rectangle 160"/>
          <p:cNvSpPr>
            <a:spLocks noChangeArrowheads="1"/>
          </p:cNvSpPr>
          <p:nvPr/>
        </p:nvSpPr>
        <p:spPr bwMode="auto">
          <a:xfrm>
            <a:off x="8707438" y="280187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O</a:t>
            </a:r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8707438" y="306857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162"/>
          <p:cNvSpPr>
            <a:spLocks noChangeArrowheads="1"/>
          </p:cNvSpPr>
          <p:nvPr/>
        </p:nvSpPr>
        <p:spPr bwMode="auto">
          <a:xfrm>
            <a:off x="8707438" y="333368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163"/>
          <p:cNvSpPr>
            <a:spLocks noChangeArrowheads="1"/>
          </p:cNvSpPr>
          <p:nvPr/>
        </p:nvSpPr>
        <p:spPr bwMode="auto">
          <a:xfrm>
            <a:off x="8707438" y="360038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64"/>
          <p:cNvSpPr>
            <a:spLocks noChangeArrowheads="1"/>
          </p:cNvSpPr>
          <p:nvPr/>
        </p:nvSpPr>
        <p:spPr bwMode="auto">
          <a:xfrm>
            <a:off x="7113588" y="433222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매출관리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65"/>
          <p:cNvSpPr>
            <a:spLocks noChangeArrowheads="1"/>
          </p:cNvSpPr>
          <p:nvPr/>
        </p:nvSpPr>
        <p:spPr bwMode="auto">
          <a:xfrm>
            <a:off x="7113588" y="4598924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자재관리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Rectangle 166"/>
          <p:cNvSpPr>
            <a:spLocks noChangeArrowheads="1"/>
          </p:cNvSpPr>
          <p:nvPr/>
        </p:nvSpPr>
        <p:spPr bwMode="auto">
          <a:xfrm>
            <a:off x="7113588" y="48640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예산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회계관리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167"/>
          <p:cNvSpPr>
            <a:spLocks noChangeArrowheads="1"/>
          </p:cNvSpPr>
          <p:nvPr/>
        </p:nvSpPr>
        <p:spPr bwMode="auto">
          <a:xfrm>
            <a:off x="7113588" y="51307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인사관리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168"/>
          <p:cNvSpPr>
            <a:spLocks noChangeArrowheads="1"/>
          </p:cNvSpPr>
          <p:nvPr/>
        </p:nvSpPr>
        <p:spPr bwMode="auto">
          <a:xfrm>
            <a:off x="8707438" y="433222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169"/>
          <p:cNvSpPr>
            <a:spLocks noChangeArrowheads="1"/>
          </p:cNvSpPr>
          <p:nvPr/>
        </p:nvSpPr>
        <p:spPr bwMode="auto">
          <a:xfrm>
            <a:off x="8707438" y="4598924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O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Rectangle 170"/>
          <p:cNvSpPr>
            <a:spLocks noChangeArrowheads="1"/>
          </p:cNvSpPr>
          <p:nvPr/>
        </p:nvSpPr>
        <p:spPr bwMode="auto">
          <a:xfrm>
            <a:off x="8707438" y="48640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Rectangle 171"/>
          <p:cNvSpPr>
            <a:spLocks noChangeArrowheads="1"/>
          </p:cNvSpPr>
          <p:nvPr/>
        </p:nvSpPr>
        <p:spPr bwMode="auto">
          <a:xfrm>
            <a:off x="8707438" y="51307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-</a:t>
            </a:r>
          </a:p>
        </p:txBody>
      </p:sp>
      <p:sp>
        <p:nvSpPr>
          <p:cNvPr id="34" name="Rectangle 172"/>
          <p:cNvSpPr>
            <a:spLocks noChangeArrowheads="1"/>
          </p:cNvSpPr>
          <p:nvPr/>
        </p:nvSpPr>
        <p:spPr bwMode="auto">
          <a:xfrm>
            <a:off x="7113588" y="53974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173"/>
          <p:cNvSpPr>
            <a:spLocks noChangeArrowheads="1"/>
          </p:cNvSpPr>
          <p:nvPr/>
        </p:nvSpPr>
        <p:spPr bwMode="auto">
          <a:xfrm>
            <a:off x="7113588" y="5664137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기준정보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174"/>
          <p:cNvSpPr>
            <a:spLocks noChangeArrowheads="1"/>
          </p:cNvSpPr>
          <p:nvPr/>
        </p:nvSpPr>
        <p:spPr bwMode="auto">
          <a:xfrm>
            <a:off x="8707438" y="53974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175"/>
          <p:cNvSpPr>
            <a:spLocks noChangeArrowheads="1"/>
          </p:cNvSpPr>
          <p:nvPr/>
        </p:nvSpPr>
        <p:spPr bwMode="auto">
          <a:xfrm>
            <a:off x="8707438" y="5664137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176"/>
          <p:cNvSpPr>
            <a:spLocks noChangeArrowheads="1"/>
          </p:cNvSpPr>
          <p:nvPr/>
        </p:nvSpPr>
        <p:spPr bwMode="auto">
          <a:xfrm>
            <a:off x="7113588" y="6217920"/>
            <a:ext cx="2471737" cy="19392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점포시스템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173"/>
          <p:cNvSpPr>
            <a:spLocks noChangeArrowheads="1"/>
          </p:cNvSpPr>
          <p:nvPr/>
        </p:nvSpPr>
        <p:spPr bwMode="auto">
          <a:xfrm>
            <a:off x="7107492" y="5926265"/>
            <a:ext cx="1530350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l">
              <a:tabLst>
                <a:tab pos="914400" algn="l"/>
                <a:tab pos="7315200" algn="r"/>
              </a:tabLst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운영관리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175"/>
          <p:cNvSpPr>
            <a:spLocks noChangeArrowheads="1"/>
          </p:cNvSpPr>
          <p:nvPr/>
        </p:nvSpPr>
        <p:spPr bwMode="auto">
          <a:xfrm>
            <a:off x="8701342" y="5926265"/>
            <a:ext cx="887412" cy="266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>
              <a:tabLst>
                <a:tab pos="914400" algn="l"/>
                <a:tab pos="7315200" algn="r"/>
              </a:tabLst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620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IT-06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일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메일등록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155" name="Rectangle 118"/>
          <p:cNvSpPr>
            <a:spLocks noChangeArrowheads="1"/>
          </p:cNvSpPr>
          <p:nvPr/>
        </p:nvSpPr>
        <p:spPr bwMode="auto">
          <a:xfrm>
            <a:off x="4645809" y="3027626"/>
            <a:ext cx="878010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사업부선택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2714767" y="3144975"/>
            <a:ext cx="1358962" cy="80609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com110(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9" name="꺾인 연결선 18"/>
          <p:cNvCxnSpPr>
            <a:stCxn id="41" idx="4"/>
            <a:endCxn id="155" idx="1"/>
          </p:cNvCxnSpPr>
          <p:nvPr/>
        </p:nvCxnSpPr>
        <p:spPr bwMode="auto">
          <a:xfrm flipV="1">
            <a:off x="4073729" y="3178669"/>
            <a:ext cx="572080" cy="36935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956091" y="3361082"/>
            <a:ext cx="84094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메일등록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1797038" y="3546820"/>
            <a:ext cx="917729" cy="120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Rectangle 130"/>
          <p:cNvSpPr>
            <a:spLocks noChangeArrowheads="1"/>
          </p:cNvSpPr>
          <p:nvPr/>
        </p:nvSpPr>
        <p:spPr bwMode="auto">
          <a:xfrm>
            <a:off x="956089" y="2816621"/>
            <a:ext cx="840949" cy="25032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세션정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보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6" name="꺾인 연결선 35"/>
          <p:cNvCxnSpPr>
            <a:stCxn id="33" idx="2"/>
            <a:endCxn id="26" idx="0"/>
          </p:cNvCxnSpPr>
          <p:nvPr/>
        </p:nvCxnSpPr>
        <p:spPr bwMode="auto">
          <a:xfrm rot="16200000" flipH="1">
            <a:off x="1229497" y="3214013"/>
            <a:ext cx="294135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AutoShape 64"/>
          <p:cNvSpPr>
            <a:spLocks noChangeArrowheads="1"/>
          </p:cNvSpPr>
          <p:nvPr/>
        </p:nvSpPr>
        <p:spPr bwMode="auto">
          <a:xfrm>
            <a:off x="7845056" y="3299816"/>
            <a:ext cx="1626709" cy="50051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>
                <a:latin typeface="맑은 고딕" pitchFamily="50" charset="-127"/>
                <a:ea typeface="맑은 고딕" pitchFamily="50" charset="-127"/>
              </a:rPr>
              <a:t>mailbox_downup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포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메일관리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3" name="꺾인 연결선 52"/>
          <p:cNvCxnSpPr>
            <a:stCxn id="61" idx="3"/>
            <a:endCxn id="83" idx="1"/>
          </p:cNvCxnSpPr>
          <p:nvPr/>
        </p:nvCxnSpPr>
        <p:spPr bwMode="auto">
          <a:xfrm flipV="1">
            <a:off x="5523819" y="3548976"/>
            <a:ext cx="853097" cy="39458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4" name="Rectangle 118"/>
          <p:cNvSpPr>
            <a:spLocks noChangeArrowheads="1"/>
          </p:cNvSpPr>
          <p:nvPr/>
        </p:nvSpPr>
        <p:spPr bwMode="auto">
          <a:xfrm>
            <a:off x="4645809" y="3397934"/>
            <a:ext cx="878010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kumimoji="1" lang="en-US" altLang="ko-KR" sz="1000" b="1" dirty="0">
                <a:latin typeface="맑은 고딕" pitchFamily="50" charset="-127"/>
                <a:ea typeface="맑은 고딕" pitchFamily="50" charset="-127"/>
              </a:rPr>
              <a:t>SV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Rectangle 118"/>
          <p:cNvSpPr>
            <a:spLocks noChangeArrowheads="1"/>
          </p:cNvSpPr>
          <p:nvPr/>
        </p:nvSpPr>
        <p:spPr bwMode="auto">
          <a:xfrm>
            <a:off x="4645809" y="3792519"/>
            <a:ext cx="878010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점포 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2" name="꺾인 연결선 61"/>
          <p:cNvCxnSpPr>
            <a:stCxn id="41" idx="4"/>
            <a:endCxn id="54" idx="1"/>
          </p:cNvCxnSpPr>
          <p:nvPr/>
        </p:nvCxnSpPr>
        <p:spPr bwMode="auto">
          <a:xfrm>
            <a:off x="4073729" y="3548020"/>
            <a:ext cx="572080" cy="95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꺾인 연결선 64"/>
          <p:cNvCxnSpPr>
            <a:stCxn id="41" idx="4"/>
            <a:endCxn id="61" idx="1"/>
          </p:cNvCxnSpPr>
          <p:nvPr/>
        </p:nvCxnSpPr>
        <p:spPr bwMode="auto">
          <a:xfrm>
            <a:off x="4073729" y="3548020"/>
            <a:ext cx="572080" cy="39554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꺾인 연결선 71"/>
          <p:cNvCxnSpPr>
            <a:stCxn id="54" idx="3"/>
            <a:endCxn id="83" idx="1"/>
          </p:cNvCxnSpPr>
          <p:nvPr/>
        </p:nvCxnSpPr>
        <p:spPr bwMode="auto">
          <a:xfrm flipV="1">
            <a:off x="5523819" y="3548976"/>
            <a:ext cx="853097" cy="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꺾인 연결선 76"/>
          <p:cNvCxnSpPr>
            <a:stCxn id="155" idx="3"/>
            <a:endCxn id="83" idx="1"/>
          </p:cNvCxnSpPr>
          <p:nvPr/>
        </p:nvCxnSpPr>
        <p:spPr bwMode="auto">
          <a:xfrm>
            <a:off x="5523819" y="3178669"/>
            <a:ext cx="853097" cy="37030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3" name="Rectangle 118"/>
          <p:cNvSpPr>
            <a:spLocks noChangeArrowheads="1"/>
          </p:cNvSpPr>
          <p:nvPr/>
        </p:nvSpPr>
        <p:spPr bwMode="auto">
          <a:xfrm>
            <a:off x="6376916" y="3397933"/>
            <a:ext cx="878010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 등록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5" name="꺾인 연결선 94"/>
          <p:cNvCxnSpPr>
            <a:stCxn id="83" idx="3"/>
            <a:endCxn id="50" idx="2"/>
          </p:cNvCxnSpPr>
          <p:nvPr/>
        </p:nvCxnSpPr>
        <p:spPr bwMode="auto">
          <a:xfrm>
            <a:off x="7254926" y="3548976"/>
            <a:ext cx="590130" cy="109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9" name="Rectangle 130"/>
          <p:cNvSpPr>
            <a:spLocks noChangeArrowheads="1"/>
          </p:cNvSpPr>
          <p:nvPr/>
        </p:nvSpPr>
        <p:spPr bwMode="auto">
          <a:xfrm>
            <a:off x="7188563" y="3178668"/>
            <a:ext cx="664308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저장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130"/>
          <p:cNvSpPr>
            <a:spLocks noChangeArrowheads="1"/>
          </p:cNvSpPr>
          <p:nvPr/>
        </p:nvSpPr>
        <p:spPr bwMode="auto">
          <a:xfrm>
            <a:off x="6175943" y="2534772"/>
            <a:ext cx="3636395" cy="28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첨부파일 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\</a:t>
            </a:r>
            <a:r>
              <a:rPr kumimoji="1" lang="en-US" altLang="ko-KR" sz="1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lotteriapos.ear</a:t>
            </a:r>
            <a:r>
              <a:rPr kumimoji="1"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\</a:t>
            </a:r>
            <a:r>
              <a:rPr kumimoji="1" lang="en-US" altLang="ko-KR" sz="1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lotteriapos.war</a:t>
            </a:r>
            <a:r>
              <a:rPr kumimoji="1"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\information</a:t>
            </a:r>
          </a:p>
          <a:p>
            <a:pPr latinLnBrk="1"/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저장경로</a:t>
            </a:r>
            <a:r>
              <a:rPr kumimoji="1" lang="en-US" altLang="ko-KR" sz="1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1" lang="en-US" altLang="ko-KR" sz="1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\lotteriapos2.ear\lotteriapos2.war\information </a:t>
            </a:r>
            <a:endParaRPr kumimoji="1"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01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IT-06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일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수신메일 일람조회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1912048" y="3740014"/>
            <a:ext cx="1358962" cy="500518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694822" y="3803335"/>
            <a:ext cx="84094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수신메일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일람조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1535769" y="3989073"/>
            <a:ext cx="376279" cy="1200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AutoShape 64"/>
          <p:cNvSpPr>
            <a:spLocks noChangeArrowheads="1"/>
          </p:cNvSpPr>
          <p:nvPr/>
        </p:nvSpPr>
        <p:spPr bwMode="auto">
          <a:xfrm>
            <a:off x="4802410" y="3620709"/>
            <a:ext cx="1563904" cy="73280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 smtClean="0">
                <a:latin typeface="맑은 고딕" pitchFamily="50" charset="-127"/>
                <a:ea typeface="맑은 고딕" pitchFamily="50" charset="-127"/>
              </a:rPr>
              <a:t>mailbox_updown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본부메일관리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3" name="꺾인 연결선 52"/>
          <p:cNvCxnSpPr>
            <a:stCxn id="61" idx="3"/>
            <a:endCxn id="50" idx="2"/>
          </p:cNvCxnSpPr>
          <p:nvPr/>
        </p:nvCxnSpPr>
        <p:spPr bwMode="auto">
          <a:xfrm>
            <a:off x="4470400" y="3986759"/>
            <a:ext cx="332010" cy="35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1" name="Rectangle 118"/>
          <p:cNvSpPr>
            <a:spLocks noChangeArrowheads="1"/>
          </p:cNvSpPr>
          <p:nvPr/>
        </p:nvSpPr>
        <p:spPr bwMode="auto">
          <a:xfrm>
            <a:off x="3691129" y="3835716"/>
            <a:ext cx="779271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사업</a:t>
            </a:r>
            <a:r>
              <a:rPr kumimoji="1" lang="ko-KR" altLang="en-US" sz="1000" b="1">
                <a:latin typeface="맑은 고딕" pitchFamily="50" charset="-127"/>
                <a:ea typeface="맑은 고딕" pitchFamily="50" charset="-127"/>
              </a:rPr>
              <a:t>소</a:t>
            </a: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5" name="꺾인 연결선 64"/>
          <p:cNvCxnSpPr>
            <a:stCxn id="41" idx="4"/>
            <a:endCxn id="61" idx="1"/>
          </p:cNvCxnSpPr>
          <p:nvPr/>
        </p:nvCxnSpPr>
        <p:spPr bwMode="auto">
          <a:xfrm flipV="1">
            <a:off x="3271010" y="3986759"/>
            <a:ext cx="420119" cy="3514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Rectangle 118"/>
          <p:cNvSpPr>
            <a:spLocks noChangeArrowheads="1"/>
          </p:cNvSpPr>
          <p:nvPr/>
        </p:nvSpPr>
        <p:spPr bwMode="auto">
          <a:xfrm>
            <a:off x="6740891" y="3834595"/>
            <a:ext cx="687637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메일삭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제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" name="꺾인 연결선 16"/>
          <p:cNvCxnSpPr>
            <a:stCxn id="50" idx="4"/>
            <a:endCxn id="16" idx="1"/>
          </p:cNvCxnSpPr>
          <p:nvPr/>
        </p:nvCxnSpPr>
        <p:spPr bwMode="auto">
          <a:xfrm flipV="1">
            <a:off x="6366314" y="3985638"/>
            <a:ext cx="374577" cy="147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AutoShape 64"/>
          <p:cNvSpPr>
            <a:spLocks noChangeArrowheads="1"/>
          </p:cNvSpPr>
          <p:nvPr/>
        </p:nvSpPr>
        <p:spPr bwMode="auto">
          <a:xfrm>
            <a:off x="7872324" y="3818265"/>
            <a:ext cx="1563904" cy="34186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 smtClean="0">
                <a:latin typeface="맑은 고딕" pitchFamily="50" charset="-127"/>
                <a:ea typeface="맑은 고딕" pitchFamily="50" charset="-127"/>
              </a:rPr>
              <a:t>mailbox_updown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본부메일관리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8" name="꺾인 연결선 27"/>
          <p:cNvCxnSpPr>
            <a:stCxn id="16" idx="3"/>
            <a:endCxn id="20" idx="2"/>
          </p:cNvCxnSpPr>
          <p:nvPr/>
        </p:nvCxnSpPr>
        <p:spPr bwMode="auto">
          <a:xfrm>
            <a:off x="7428528" y="3985638"/>
            <a:ext cx="443796" cy="355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꺾인 연결선 34"/>
          <p:cNvCxnSpPr>
            <a:stCxn id="50" idx="1"/>
            <a:endCxn id="37" idx="2"/>
          </p:cNvCxnSpPr>
          <p:nvPr/>
        </p:nvCxnSpPr>
        <p:spPr bwMode="auto">
          <a:xfrm rot="5400000" flipH="1" flipV="1">
            <a:off x="5357789" y="3390238"/>
            <a:ext cx="457045" cy="389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Rectangle 118"/>
          <p:cNvSpPr>
            <a:spLocks noChangeArrowheads="1"/>
          </p:cNvSpPr>
          <p:nvPr/>
        </p:nvSpPr>
        <p:spPr bwMode="auto">
          <a:xfrm>
            <a:off x="5111787" y="2861579"/>
            <a:ext cx="952948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상세팝업호출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AutoShape 64"/>
          <p:cNvSpPr>
            <a:spLocks noChangeArrowheads="1"/>
          </p:cNvSpPr>
          <p:nvPr/>
        </p:nvSpPr>
        <p:spPr bwMode="auto">
          <a:xfrm>
            <a:off x="4802411" y="1743193"/>
            <a:ext cx="1563904" cy="73280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 smtClean="0">
                <a:latin typeface="맑은 고딕" pitchFamily="50" charset="-127"/>
                <a:ea typeface="맑은 고딕" pitchFamily="50" charset="-127"/>
              </a:rPr>
              <a:t>mailbox_updown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본부메일관리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com110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com710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사용자관리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0" name="꺾인 연결선 39"/>
          <p:cNvCxnSpPr>
            <a:stCxn id="37" idx="0"/>
            <a:endCxn id="39" idx="3"/>
          </p:cNvCxnSpPr>
          <p:nvPr/>
        </p:nvCxnSpPr>
        <p:spPr bwMode="auto">
          <a:xfrm rot="16200000" flipV="1">
            <a:off x="5393524" y="2666842"/>
            <a:ext cx="385577" cy="389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79479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02475" y="1141349"/>
            <a:ext cx="1154113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  <a:cs typeface="Arial" charset="0"/>
              </a:rPr>
              <a:t>ID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5000" y="1141349"/>
            <a:ext cx="1365250" cy="336550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IT-06</a:t>
            </a:r>
            <a:endParaRPr lang="en-US" altLang="ko-KR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1950" y="1141349"/>
            <a:ext cx="5394325" cy="3365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일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관리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_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발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신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메일 일람조회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938" y="1141349"/>
            <a:ext cx="1374775" cy="336550"/>
          </a:xfrm>
          <a:prstGeom prst="rect">
            <a:avLst/>
          </a:prstGeom>
          <a:solidFill>
            <a:srgbClr val="DDDDDD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  <a:spcAft>
                <a:spcPct val="0"/>
              </a:spcAft>
              <a:buClrTx/>
              <a:buFont typeface="Wingdings" pitchFamily="2" charset="2"/>
              <a:buNone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  <a:cs typeface="Arial" charset="0"/>
              </a:rPr>
              <a:t>시나리오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  <a:cs typeface="Arial" charset="0"/>
              </a:rPr>
              <a:t>흐름도</a:t>
            </a:r>
            <a:endParaRPr lang="ko-KR" altLang="en-US" b="1" dirty="0"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3937665" y="3693330"/>
            <a:ext cx="1700954" cy="88669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>
                <a:latin typeface="맑은 고딕" pitchFamily="50" charset="-127"/>
                <a:ea typeface="맑은 고딕" pitchFamily="50" charset="-127"/>
              </a:rPr>
              <a:t>mailbox_downup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점포메일관리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com220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130"/>
          <p:cNvSpPr>
            <a:spLocks noChangeArrowheads="1"/>
          </p:cNvSpPr>
          <p:nvPr/>
        </p:nvSpPr>
        <p:spPr bwMode="auto">
          <a:xfrm>
            <a:off x="2163359" y="3949741"/>
            <a:ext cx="840947" cy="3714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발신메일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일람조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회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" name="꺾인 연결선 46"/>
          <p:cNvCxnSpPr>
            <a:stCxn id="26" idx="3"/>
            <a:endCxn id="41" idx="2"/>
          </p:cNvCxnSpPr>
          <p:nvPr/>
        </p:nvCxnSpPr>
        <p:spPr bwMode="auto">
          <a:xfrm>
            <a:off x="3004306" y="4135479"/>
            <a:ext cx="933359" cy="120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Rectangle 118"/>
          <p:cNvSpPr>
            <a:spLocks noChangeArrowheads="1"/>
          </p:cNvSpPr>
          <p:nvPr/>
        </p:nvSpPr>
        <p:spPr bwMode="auto">
          <a:xfrm>
            <a:off x="6136147" y="3983084"/>
            <a:ext cx="687637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메일삭</a:t>
            </a:r>
            <a:r>
              <a:rPr kumimoji="1" lang="ko-KR" altLang="en-US" sz="1000" b="1" dirty="0">
                <a:latin typeface="맑은 고딕" pitchFamily="50" charset="-127"/>
                <a:ea typeface="맑은 고딕" pitchFamily="50" charset="-127"/>
              </a:rPr>
              <a:t>제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" name="꺾인 연결선 10"/>
          <p:cNvCxnSpPr>
            <a:stCxn id="41" idx="4"/>
            <a:endCxn id="10" idx="1"/>
          </p:cNvCxnSpPr>
          <p:nvPr/>
        </p:nvCxnSpPr>
        <p:spPr bwMode="auto">
          <a:xfrm flipV="1">
            <a:off x="5638619" y="4134127"/>
            <a:ext cx="497528" cy="2553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AutoShape 64"/>
          <p:cNvSpPr>
            <a:spLocks noChangeArrowheads="1"/>
          </p:cNvSpPr>
          <p:nvPr/>
        </p:nvSpPr>
        <p:spPr bwMode="auto">
          <a:xfrm>
            <a:off x="7267580" y="3964548"/>
            <a:ext cx="1563904" cy="341860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>
                <a:latin typeface="맑은 고딕" pitchFamily="50" charset="-127"/>
                <a:ea typeface="맑은 고딕" pitchFamily="50" charset="-127"/>
              </a:rPr>
              <a:t>mailbox_downup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점포메일관리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3" name="꺾인 연결선 12"/>
          <p:cNvCxnSpPr>
            <a:stCxn id="10" idx="3"/>
            <a:endCxn id="12" idx="2"/>
          </p:cNvCxnSpPr>
          <p:nvPr/>
        </p:nvCxnSpPr>
        <p:spPr bwMode="auto">
          <a:xfrm>
            <a:off x="6823784" y="4134127"/>
            <a:ext cx="443796" cy="1351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꺾인 연결선 13"/>
          <p:cNvCxnSpPr>
            <a:stCxn id="41" idx="1"/>
            <a:endCxn id="15" idx="2"/>
          </p:cNvCxnSpPr>
          <p:nvPr/>
        </p:nvCxnSpPr>
        <p:spPr bwMode="auto">
          <a:xfrm rot="16200000" flipV="1">
            <a:off x="4562387" y="3467574"/>
            <a:ext cx="443697" cy="7815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tangle 118"/>
          <p:cNvSpPr>
            <a:spLocks noChangeArrowheads="1"/>
          </p:cNvSpPr>
          <p:nvPr/>
        </p:nvSpPr>
        <p:spPr bwMode="auto">
          <a:xfrm>
            <a:off x="4303853" y="2947548"/>
            <a:ext cx="952948" cy="3020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kumimoji="1" lang="ko-KR" altLang="en-US" sz="1000" b="1" smtClean="0">
                <a:latin typeface="맑은 고딕" pitchFamily="50" charset="-127"/>
                <a:ea typeface="맑은 고딕" pitchFamily="50" charset="-127"/>
              </a:rPr>
              <a:t>상세팝업호출</a:t>
            </a:r>
            <a:endParaRPr kumimoji="1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AutoShape 64"/>
          <p:cNvSpPr>
            <a:spLocks noChangeArrowheads="1"/>
          </p:cNvSpPr>
          <p:nvPr/>
        </p:nvSpPr>
        <p:spPr bwMode="auto">
          <a:xfrm>
            <a:off x="3994477" y="1829162"/>
            <a:ext cx="1563904" cy="732809"/>
          </a:xfrm>
          <a:prstGeom prst="can">
            <a:avLst>
              <a:gd name="adj" fmla="val 25000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ko-KR" sz="800" dirty="0" err="1" smtClean="0">
                <a:latin typeface="맑은 고딕" pitchFamily="50" charset="-127"/>
                <a:ea typeface="맑은 고딕" pitchFamily="50" charset="-127"/>
              </a:rPr>
              <a:t>mailbox_</a:t>
            </a:r>
            <a:r>
              <a:rPr kumimoji="1" lang="en-US" altLang="ko-KR" sz="800" dirty="0" err="1">
                <a:latin typeface="맑은 고딕" pitchFamily="50" charset="-127"/>
                <a:ea typeface="맑은 고딕" pitchFamily="50" charset="-127"/>
              </a:rPr>
              <a:t>down</a:t>
            </a:r>
            <a:r>
              <a:rPr kumimoji="1" lang="en-US" altLang="ko-KR" sz="800" dirty="0" err="1" smtClean="0">
                <a:latin typeface="맑은 고딕" pitchFamily="50" charset="-127"/>
                <a:ea typeface="맑은 고딕" pitchFamily="50" charset="-127"/>
              </a:rPr>
              <a:t>up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1" lang="ko-KR" altLang="en-US" sz="800" dirty="0" smtClean="0">
                <a:latin typeface="맑은 고딕" pitchFamily="50" charset="-127"/>
                <a:ea typeface="맑은 고딕" pitchFamily="50" charset="-127"/>
              </a:rPr>
              <a:t>점포메일관리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com110 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점포마스터</a:t>
            </a:r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1"/>
            <a:r>
              <a:rPr kumimoji="1" lang="en-US" altLang="ko-KR" sz="800" dirty="0">
                <a:latin typeface="맑은 고딕" pitchFamily="50" charset="-127"/>
                <a:ea typeface="맑은 고딕" pitchFamily="50" charset="-127"/>
              </a:rPr>
              <a:t>com220 (</a:t>
            </a:r>
            <a:r>
              <a:rPr kumimoji="1" lang="ko-KR" altLang="en-US" sz="800" dirty="0">
                <a:latin typeface="맑은 고딕" pitchFamily="50" charset="-127"/>
                <a:ea typeface="맑은 고딕" pitchFamily="50" charset="-127"/>
              </a:rPr>
              <a:t>공통코드</a:t>
            </a:r>
            <a:r>
              <a:rPr kumimoji="1" lang="en-US" altLang="ko-KR" sz="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" name="꺾인 연결선 16"/>
          <p:cNvCxnSpPr>
            <a:stCxn id="15" idx="0"/>
            <a:endCxn id="16" idx="3"/>
          </p:cNvCxnSpPr>
          <p:nvPr/>
        </p:nvCxnSpPr>
        <p:spPr bwMode="auto">
          <a:xfrm rot="16200000" flipV="1">
            <a:off x="4585590" y="2752811"/>
            <a:ext cx="385577" cy="3898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6577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새 프레젠테이션">
  <a:themeElements>
    <a:clrScheme name="새 프레젠테이션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새 프레젠테이션">
      <a:majorFont>
        <a:latin typeface="Times New Roman"/>
        <a:ea typeface="굴림"/>
        <a:cs typeface=""/>
      </a:majorFont>
      <a:minorFont>
        <a:latin typeface="Times New Roman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새 프레젠테이션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새 프레젠테이션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새 프레젠테이션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새 프레젠테이션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새 프레젠테이션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새 프레젠테이션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새 프레젠테이션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Office\Templates\새 프레젠테이션.pot</Template>
  <TotalTime>20140</TotalTime>
  <Words>2308</Words>
  <Application>Microsoft Office PowerPoint</Application>
  <PresentationFormat>A4 용지(210x297mm)</PresentationFormat>
  <Paragraphs>847</Paragraphs>
  <Slides>32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3" baseType="lpstr">
      <vt:lpstr>새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한국후지쯔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제목 없음</dc:title>
  <dc:creator>lkim</dc:creator>
  <cp:lastModifiedBy>Windows 사용자</cp:lastModifiedBy>
  <cp:revision>1268</cp:revision>
  <cp:lastPrinted>2000-06-12T06:55:02Z</cp:lastPrinted>
  <dcterms:created xsi:type="dcterms:W3CDTF">1998-08-18T06:06:38Z</dcterms:created>
  <dcterms:modified xsi:type="dcterms:W3CDTF">2012-04-27T01:06:28Z</dcterms:modified>
</cp:coreProperties>
</file>